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8" r:id="rId7"/>
    <p:sldId id="262" r:id="rId8"/>
    <p:sldId id="263" r:id="rId9"/>
    <p:sldId id="264" r:id="rId10"/>
    <p:sldId id="265" r:id="rId11"/>
    <p:sldId id="270" r:id="rId12"/>
    <p:sldId id="266" r:id="rId13"/>
    <p:sldId id="277" r:id="rId14"/>
    <p:sldId id="267" r:id="rId15"/>
    <p:sldId id="276" r:id="rId16"/>
    <p:sldId id="274" r:id="rId17"/>
    <p:sldId id="269" r:id="rId18"/>
    <p:sldId id="27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ida Tamás" initials="K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22:06:18.01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hu-HU" sz="2200" dirty="0"/>
            </a:br>
            <a:br>
              <a:rPr lang="hu-HU" sz="2200" dirty="0"/>
            </a:br>
            <a:br>
              <a:rPr lang="hu-HU" sz="2200" dirty="0"/>
            </a:br>
            <a:r>
              <a:rPr lang="hu-HU" sz="2400" dirty="0"/>
              <a:t>Civil és Társadalmi Kapcsolatokért Felelős </a:t>
            </a:r>
            <a:br>
              <a:rPr lang="hu-HU" sz="2400" dirty="0"/>
            </a:br>
            <a:r>
              <a:rPr lang="hu-HU" sz="2400" dirty="0"/>
              <a:t>Helyettes Államtitkárság civil területet érintő </a:t>
            </a:r>
            <a:br>
              <a:rPr lang="hu-HU" sz="2400" dirty="0"/>
            </a:br>
            <a:r>
              <a:rPr lang="hu-HU" sz="2400" dirty="0"/>
              <a:t>szakmai programjai, eseményei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93079" y="4402277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Dr. Kisida Tamás</a:t>
            </a:r>
            <a:r>
              <a:rPr lang="hu-HU" dirty="0">
                <a:solidFill>
                  <a:schemeClr val="bg1"/>
                </a:solidFill>
              </a:rPr>
              <a:t> jogi referens</a:t>
            </a:r>
          </a:p>
          <a:p>
            <a:r>
              <a:rPr lang="hu-HU" dirty="0">
                <a:solidFill>
                  <a:schemeClr val="bg1"/>
                </a:solidFill>
              </a:rPr>
              <a:t>Miniszterelnökség </a:t>
            </a:r>
          </a:p>
          <a:p>
            <a:r>
              <a:rPr lang="hu-HU" dirty="0">
                <a:solidFill>
                  <a:schemeClr val="bg1"/>
                </a:solidFill>
              </a:rPr>
              <a:t>Civil Kapcsolatok és Társadalmi Konzultáció Főosztálya </a:t>
            </a:r>
          </a:p>
        </p:txBody>
      </p:sp>
      <p:sp>
        <p:nvSpPr>
          <p:cNvPr id="4" name="Téglalap 3"/>
          <p:cNvSpPr/>
          <p:nvPr/>
        </p:nvSpPr>
        <p:spPr>
          <a:xfrm>
            <a:off x="-1" y="5898462"/>
            <a:ext cx="1192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Kaposvár, Pécs, Szekszárd, Kecskemét, Szeged, Békéscsaba – 2021. szeptember 21-22.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14" y="256523"/>
            <a:ext cx="2515290" cy="19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9DB20A-F649-4773-B41C-6F5C189BA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8" y="4485277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„Együtt. Újra.” fotópályázat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821"/>
            <a:ext cx="12192000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73863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chemeClr val="bg1"/>
                </a:solidFill>
              </a:rPr>
              <a:t>“Együtt. Újra.” címmel hirdet fotópályázatot a Nemzeti Ifjúsági Tanács Szövetség (NIT), amelynek célja a civil szervezetek programjainak és a közösségi élet újraindulásának a bemutatása.</a:t>
            </a:r>
          </a:p>
          <a:p>
            <a:pPr marL="0" indent="0" algn="ctr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hu-HU" sz="6200" b="1" dirty="0">
                <a:solidFill>
                  <a:schemeClr val="bg1"/>
                </a:solidFill>
              </a:rPr>
              <a:t>A fotópályázat célja</a:t>
            </a:r>
            <a:r>
              <a:rPr lang="hu-HU" sz="6200" dirty="0">
                <a:solidFill>
                  <a:schemeClr val="bg1"/>
                </a:solidFill>
              </a:rPr>
              <a:t>, hogy ezeket az értékeket, az újraindult programok változatosságát, azok legszebb pillanatait a résztvevők szemein és kameráin keresztül mutassa meg a nagyközönségnek. </a:t>
            </a:r>
          </a:p>
          <a:p>
            <a:pPr marL="0" indent="0" algn="just">
              <a:buNone/>
            </a:pPr>
            <a:r>
              <a:rPr lang="hu-HU" sz="6200" dirty="0">
                <a:solidFill>
                  <a:schemeClr val="bg1"/>
                </a:solidFill>
              </a:rPr>
              <a:t>Célunk továbbá, hogy a képek segítségével az is tisztán szemléltessük, milyen sokszínű és izgalmas tevékenységeket folytatnak ma hazánkban a civil szervezetek és közösségek.</a:t>
            </a:r>
          </a:p>
          <a:p>
            <a:pPr marL="0" indent="0" algn="just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rgbClr val="FF0000"/>
                </a:solidFill>
              </a:rPr>
              <a:t>Jelentkezési határidő: 2021. szeptember 19., éjfél. </a:t>
            </a:r>
          </a:p>
          <a:p>
            <a:pPr marL="0" indent="0" algn="ctr">
              <a:buNone/>
            </a:pPr>
            <a:r>
              <a:rPr lang="hu-HU" sz="6200" b="1" dirty="0">
                <a:solidFill>
                  <a:srgbClr val="FF0000"/>
                </a:solidFill>
              </a:rPr>
              <a:t>78 pályázó küldte be fényképét.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755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„Együtt. Újra.” fotópályázat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454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A pályázók között értékes díjakat sorsolunk ki.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Díjak: 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300.000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250.000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200.000 Ft</a:t>
            </a:r>
          </a:p>
          <a:p>
            <a:pPr marL="0" indent="0">
              <a:buNone/>
            </a:pPr>
            <a:endParaRPr lang="hu-H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A legjobb 20 pályamű közönségszavazáson vesz részt, ahol a győztes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100.000 Ft jutalomban részesül!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Októbertől vándorkiállítás keretében mutatjuk be a legjobb 20 fényképet.</a:t>
            </a: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Okos füzetek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48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Civil Közösségi Szolgáltató Központok munkacsoportjai 2020 és 2021 folyamán három ún. „Okos füzetet” készített el, vagy készített elő eddig: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1. „Okos füzet címe: „Egymást erősítve! Miként legyek megoldás a gazdasági élet szereplői számára?”.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2. „Okos füzet” címe: Fiatalok a civil világban.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3. „Okos füzet” szerkesztése folyamatban van, amely kifejezetten a Civil Közösségi Szolgáltató Központ-hálózat tagjainak szól és az új kollégák bevonásának folyamatát, valamint az új címbirtokosok szakmai tevékenységét segíti. </a:t>
            </a:r>
          </a:p>
        </p:txBody>
      </p:sp>
    </p:spTree>
    <p:extLst>
      <p:ext uri="{BB962C8B-B14F-4D97-AF65-F5344CB8AC3E}">
        <p14:creationId xmlns:p14="http://schemas.microsoft.com/office/powerpoint/2010/main" val="9939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Civil Központok Országos Találkozója (CIKOT)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3 napos rendezvény a Civil és Társadalmi Kapcsolatokért Felelős Helyettes Államtitkárság és a 20 Civil Központ munkatársaival. Eszmecsere, tapasztalatok, jógyakorlatok egymás közötti megosztása. Újdonságok, kötetlen beszélgetések.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2018 – Salgótarján, 2019 – Kiskőrös, 2020 – Szekszárd,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2021 – Békéscsaba, 2022 – Szabolcs-Szatmár-Bereg megye.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A civil területhez kötődő intézmények, szervezetek rendszeres résztvevői a CIKOT-</a:t>
            </a:r>
            <a:r>
              <a:rPr lang="hu-HU" dirty="0" err="1">
                <a:solidFill>
                  <a:schemeClr val="bg1"/>
                </a:solidFill>
              </a:rPr>
              <a:t>nak</a:t>
            </a:r>
            <a:r>
              <a:rPr lang="hu-HU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Bethlen Gábor Alapkezelő Zrt., Nemzeti Együttműködési Alap (NEA) Tanácsa, Kollégiumai, minisztériumok stb.</a:t>
            </a:r>
          </a:p>
        </p:txBody>
      </p:sp>
    </p:spTree>
    <p:extLst>
      <p:ext uri="{BB962C8B-B14F-4D97-AF65-F5344CB8AC3E}">
        <p14:creationId xmlns:p14="http://schemas.microsoft.com/office/powerpoint/2010/main" val="318591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Megyejárások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koronavírus harmadik hullámának enyhülésével 2021. május – augusztus között megyejárásokat tartottunk.</a:t>
            </a:r>
          </a:p>
          <a:p>
            <a:pPr marL="0" indent="0" algn="just">
              <a:buNone/>
            </a:pPr>
            <a:r>
              <a:rPr lang="hu-HU" sz="2000" b="1" dirty="0">
                <a:solidFill>
                  <a:schemeClr val="bg1"/>
                </a:solidFill>
              </a:rPr>
              <a:t>Célunk: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Első kézből tájékoztatni a civil szervezeteket, illetve helyi a közigazgatást a civil területet érintő aktualitásokról,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A civil szervezetek a helyi civil életről nyújtottak információt a Miniszterelnökség részére, illetve javaslatokat, ötleteket fogalmazzanak meg a civil szféra vonatkozásában.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12 megyében, 41 településen (megyeszékhelyek, városok, falvak), 441 fő részvételével zajlottak le a megyejárások, ahol 554 civil szervezet képviseltette magát.</a:t>
            </a:r>
          </a:p>
          <a:p>
            <a:pPr marL="0" lv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36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Civil Szervezeti Vezetőképzés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b="1" dirty="0">
                <a:solidFill>
                  <a:schemeClr val="bg1"/>
                </a:solidFill>
              </a:rPr>
              <a:t>Civil Szervezeti Vezetői </a:t>
            </a:r>
            <a:r>
              <a:rPr lang="hu-HU" b="1" dirty="0" err="1">
                <a:solidFill>
                  <a:schemeClr val="bg1"/>
                </a:solidFill>
              </a:rPr>
              <a:t>Workshop</a:t>
            </a:r>
            <a:r>
              <a:rPr lang="hu-HU" dirty="0">
                <a:solidFill>
                  <a:schemeClr val="bg1"/>
                </a:solidFill>
              </a:rPr>
              <a:t> keretében 2021-ben mintaprojektként 6 megye civil szervezeti vezetői számára olyan elméleti és gyakorlati tudás nyújtása a célunk, amelynek segítségével a vezetők képessé válnak az általuk irányított civil szervezetek fenntarthatóságának megteremtésére, céljaik sikeres megvalósítására.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online előadások 2021. október 04.- 2021. december 10. között kerülnek megrendezésre.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Záró konferencia: Debrecen, 2021. december 11.</a:t>
            </a:r>
          </a:p>
          <a:p>
            <a:pPr marL="0" indent="0" algn="just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092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Értékteremtő  Közösségekért Díj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76" y="4059772"/>
            <a:ext cx="3945924" cy="2798228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" y="2018270"/>
            <a:ext cx="7346008" cy="4613349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512907" y="2391890"/>
            <a:ext cx="4679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Kiemelkedő teljesítmény, kimagasló szakmai tudás, társadalmi értékeket teremtő  munkásság.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512907" y="3105665"/>
            <a:ext cx="4679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2020-ban az Életjel Mentőkutyás Kutatóegység és 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dr. Nagyné Varga Ilona kapták a Díjat.</a:t>
            </a:r>
          </a:p>
          <a:p>
            <a:pPr algn="just"/>
            <a:r>
              <a:rPr lang="hu-HU" sz="1400" b="1" dirty="0">
                <a:solidFill>
                  <a:schemeClr val="bg1"/>
                </a:solidFill>
              </a:rPr>
              <a:t>2021-ben Táplálékallergiás Gyermekeket Táboroztató Egyesület és dr. Váradi Natália  kapták a Díjat</a:t>
            </a:r>
          </a:p>
        </p:txBody>
      </p:sp>
    </p:spTree>
    <p:extLst>
      <p:ext uri="{BB962C8B-B14F-4D97-AF65-F5344CB8AC3E}">
        <p14:creationId xmlns:p14="http://schemas.microsoft.com/office/powerpoint/2010/main" val="1170349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15000"/>
              </a:lnSpc>
              <a:spcBef>
                <a:spcPts val="800"/>
              </a:spcBef>
              <a:spcAft>
                <a:spcPts val="6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</a:t>
            </a:r>
            <a:endParaRPr lang="hu-H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</a:rPr>
              <a:t>Az adófizető magánszemélyek 1997 óta ajánlhatják fel adójuk 1%-át az erre jogosul civil szervezetnek.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446638"/>
            <a:ext cx="6752965" cy="450197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0321" y="3179615"/>
            <a:ext cx="5077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Országszerte szeretnénk felhívni a figyelmet a segítségnyújtás és társadalmi felelősségvállalás fontosságára. </a:t>
            </a:r>
            <a:endParaRPr lang="hu-HU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38898" y="445886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Az idei évben a megyei és fővárosi Civil Közösségi Szolgáltató Központok hálózata is segítséget nyújtott a civil 1%-ról való rendelkezéssel kapcsolatban, ugyanakkor országszerte felhívta a figyelmet a segítségnyújtás és társadalmi felelősségvállalás fontosságára.</a:t>
            </a:r>
          </a:p>
          <a:p>
            <a:pPr algn="just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2020-ban 27.856 civil szervezet számára mintegy 9,6 milliárd forintot ajánlottak fel ilyen módon.</a:t>
            </a:r>
            <a:endParaRPr lang="hu-H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7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 2021 tavaszán</a:t>
            </a:r>
            <a:endParaRPr lang="hu-HU" sz="24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758"/>
            <a:ext cx="4182609" cy="273770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68" y="3319849"/>
            <a:ext cx="4113232" cy="35381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48" y="2619632"/>
            <a:ext cx="5861695" cy="372762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42447" y="5043613"/>
            <a:ext cx="1583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Miklósa Erika</a:t>
            </a:r>
          </a:p>
        </p:txBody>
      </p:sp>
      <p:sp>
        <p:nvSpPr>
          <p:cNvPr id="8" name="Téglalap 7"/>
          <p:cNvSpPr/>
          <p:nvPr/>
        </p:nvSpPr>
        <p:spPr>
          <a:xfrm>
            <a:off x="4626590" y="6400796"/>
            <a:ext cx="30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Szalay-</a:t>
            </a:r>
            <a:r>
              <a:rPr lang="hu-HU" b="1" dirty="0" err="1">
                <a:solidFill>
                  <a:schemeClr val="bg1"/>
                </a:solidFill>
              </a:rPr>
              <a:t>Bobrovniczky</a:t>
            </a:r>
            <a:r>
              <a:rPr lang="hu-HU" b="1" dirty="0">
                <a:solidFill>
                  <a:schemeClr val="bg1"/>
                </a:solidFill>
              </a:rPr>
              <a:t> Vince</a:t>
            </a:r>
          </a:p>
        </p:txBody>
      </p:sp>
      <p:sp>
        <p:nvSpPr>
          <p:cNvPr id="9" name="Téglalap 8"/>
          <p:cNvSpPr/>
          <p:nvPr/>
        </p:nvSpPr>
        <p:spPr>
          <a:xfrm>
            <a:off x="10014137" y="2865394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Ördög Nóra</a:t>
            </a:r>
          </a:p>
        </p:txBody>
      </p:sp>
    </p:spTree>
    <p:extLst>
      <p:ext uri="{BB962C8B-B14F-4D97-AF65-F5344CB8AC3E}">
        <p14:creationId xmlns:p14="http://schemas.microsoft.com/office/powerpoint/2010/main" val="2786239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b="1" dirty="0">
                <a:solidFill>
                  <a:schemeClr val="bg1"/>
                </a:solidFill>
              </a:rPr>
              <a:t>Köszönöm a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7077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17907"/>
          </a:xfrm>
        </p:spPr>
        <p:txBody>
          <a:bodyPr/>
          <a:lstStyle/>
          <a:p>
            <a:pPr algn="ctr"/>
            <a:r>
              <a:rPr lang="hu-HU" b="1" dirty="0"/>
              <a:t>Országos Civil Véradások megszervezése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598" y="2375613"/>
            <a:ext cx="9613861" cy="42592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800" dirty="0">
                <a:solidFill>
                  <a:schemeClr val="bg1"/>
                </a:solidFill>
              </a:rPr>
              <a:t>A Miniszterelnökség Civil és Társadalmi Kapcsolatokért Felelős Helyettes Államtitkársága az Országos Vérellátó Szolgálattal (OVSZ), illetve a fővárosi/megyei Civil Közösségi Szolgáltató Központokkal közösen szervezi 2019 óta.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Valamennyi Civil Véradás fővédnöke Herczegh Anita, </a:t>
            </a:r>
            <a:r>
              <a:rPr lang="hu-HU" sz="2800" dirty="0">
                <a:solidFill>
                  <a:schemeClr val="bg1"/>
                </a:solidFill>
              </a:rPr>
              <a:t>a köztársasági elnök felesége, míg a védnöke </a:t>
            </a:r>
            <a:br>
              <a:rPr lang="hu-HU" sz="2800" dirty="0">
                <a:solidFill>
                  <a:schemeClr val="bg1"/>
                </a:solidFill>
              </a:rPr>
            </a:br>
            <a:r>
              <a:rPr lang="hu-HU" sz="2800" dirty="0">
                <a:solidFill>
                  <a:schemeClr val="bg1"/>
                </a:solidFill>
              </a:rPr>
              <a:t>Prof. Dr. Horváth Ildikó egészségügyért felelős államtitkár.</a:t>
            </a:r>
          </a:p>
        </p:txBody>
      </p:sp>
      <p:pic>
        <p:nvPicPr>
          <p:cNvPr id="5" name="Picture 7" descr="D:\veradashoz.PNG">
            <a:extLst>
              <a:ext uri="{FF2B5EF4-FFF2-40B4-BE49-F238E27FC236}">
                <a16:creationId xmlns:a16="http://schemas.microsoft.com/office/drawing/2014/main" id="{7A675D34-D535-4FAE-AB7E-008A4F90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260"/>
            <a:ext cx="4816172" cy="823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éptalálatok a következőre: ovsz logo&quot;">
            <a:extLst>
              <a:ext uri="{FF2B5EF4-FFF2-40B4-BE49-F238E27FC236}">
                <a16:creationId xmlns:a16="http://schemas.microsoft.com/office/drawing/2014/main" id="{50B4F206-1D7F-438E-8071-645D02F8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030" y="2808898"/>
            <a:ext cx="1217049" cy="16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30B962C-F48F-442A-ADD5-297C5FDEC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4" y="5574659"/>
            <a:ext cx="1306512" cy="1333017"/>
          </a:xfrm>
          <a:prstGeom prst="rect">
            <a:avLst/>
          </a:prstGeom>
        </p:spPr>
      </p:pic>
      <p:pic>
        <p:nvPicPr>
          <p:cNvPr id="8" name="Picture 2" descr="Véradás, Vér, Piros Kereszt, Mentés, Élő, Egészség">
            <a:extLst>
              <a:ext uri="{FF2B5EF4-FFF2-40B4-BE49-F238E27FC236}">
                <a16:creationId xmlns:a16="http://schemas.microsoft.com/office/drawing/2014/main" id="{E9331D61-95CE-435E-B4AE-0683BD73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101" y="5225849"/>
            <a:ext cx="1960618" cy="15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912CD35-D573-4DF5-8539-8163F3D5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4" y="571519"/>
            <a:ext cx="1754186" cy="13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87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 I-V. CIVIL VÉRADÁS ÖSSZESÍTETT ADATAI</a:t>
            </a:r>
            <a:endParaRPr lang="hu-HU" sz="2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I-IV. ORSZÁGOS CIVIL VÉRADÁS ÖSSZESÍTETT ADATAI:</a:t>
            </a:r>
            <a:endParaRPr kumimoji="0" lang="hu-HU" altLang="hu-H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91503"/>
              </p:ext>
            </p:extLst>
          </p:nvPr>
        </p:nvGraphicFramePr>
        <p:xfrm>
          <a:off x="1161682" y="2261506"/>
          <a:ext cx="8732107" cy="4327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5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5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Megnevezés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Időpont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Megjelent (fő)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Befejezett véradás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solidFill>
                            <a:schemeClr val="bg1"/>
                          </a:solidFill>
                          <a:effectLst/>
                        </a:rPr>
                        <a:t>Helyszínek száma</a:t>
                      </a:r>
                      <a:endParaRPr lang="hu-H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2019. április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558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441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21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II.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2020. április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661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572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22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III.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2020. október 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713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640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24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IV. Civil Véradás 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2021. március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780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683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26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effectLst/>
                        </a:rPr>
                        <a:t>V. Civil Véradás</a:t>
                      </a:r>
                      <a:endParaRPr lang="hu-H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2021. szeptember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909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774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32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dirty="0">
                          <a:solidFill>
                            <a:schemeClr val="bg1"/>
                          </a:solidFill>
                          <a:effectLst/>
                        </a:rPr>
                        <a:t>ÖSSZESEN</a:t>
                      </a:r>
                      <a:endParaRPr lang="hu-HU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5</a:t>
                      </a:r>
                      <a:r>
                        <a:rPr lang="hu-HU" sz="2800" b="1" baseline="0" dirty="0">
                          <a:effectLst/>
                        </a:rPr>
                        <a:t> </a:t>
                      </a:r>
                      <a:r>
                        <a:rPr lang="hu-HU" sz="2800" b="1" dirty="0">
                          <a:effectLst/>
                        </a:rPr>
                        <a:t>VÉRADÁS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3621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3110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800" b="1" dirty="0">
                          <a:effectLst/>
                        </a:rPr>
                        <a:t>125</a:t>
                      </a:r>
                      <a:endParaRPr lang="hu-H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2" descr="https://civil.info.hu/dl/object/297/veradas2.JPG">
            <a:extLst>
              <a:ext uri="{FF2B5EF4-FFF2-40B4-BE49-F238E27FC236}">
                <a16:creationId xmlns:a16="http://schemas.microsoft.com/office/drawing/2014/main" id="{663E741A-2DF2-402D-AD90-573B25FA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70" y="4216893"/>
            <a:ext cx="2163064" cy="23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746" y="797616"/>
            <a:ext cx="9613861" cy="12442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b="1" dirty="0"/>
              <a:t>A civil központok összefogták a segítséget nyújtó megyei/fővárosi civil szervezeteket a COVID-19 vírus járványhelyzet idején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200" dirty="0">
                <a:solidFill>
                  <a:schemeClr val="bg1"/>
                </a:solidFill>
              </a:rPr>
              <a:t>Megyei/fővárosi civil központok a saját honlapjukon, illetve más közösségi oldalaikon közzétették azon civil szervezetek elérhetőségeit, amelyek segítséget tudtak nyújtani helyben az idős, egészségügyi okból rászoruló, illetve fogyatékkal élő emberek számára a járványhelyzet idejére.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21" y="5136128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19098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934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Milyen típusú segítséget nyújtottak a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20 civil központ munkatársai?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 civil központok honlapján, </a:t>
            </a:r>
            <a:r>
              <a:rPr lang="hu-HU" dirty="0" err="1">
                <a:solidFill>
                  <a:schemeClr val="bg1"/>
                </a:solidFill>
              </a:rPr>
              <a:t>Facebook</a:t>
            </a:r>
            <a:r>
              <a:rPr lang="hu-HU" dirty="0">
                <a:solidFill>
                  <a:schemeClr val="bg1"/>
                </a:solidFill>
              </a:rPr>
              <a:t> oldalán egy folyamatosan bővített, frissült táblázat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Rendkívüli hírlevelek kiküldése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Telefonos, személyes tanácsadás, telefonos lelki segítség, lelki támasz nyújtása, mentálhigiénés tanácsadás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Adományok gyűjtése, osztása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Lakosságnak a koronavírus elleni védekezéssel kapcsolatos tájékoztatásában való közreműködés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E-receptről való tájékoztatás </a:t>
            </a:r>
          </a:p>
        </p:txBody>
      </p:sp>
    </p:spTree>
    <p:extLst>
      <p:ext uri="{BB962C8B-B14F-4D97-AF65-F5344CB8AC3E}">
        <p14:creationId xmlns:p14="http://schemas.microsoft.com/office/powerpoint/2010/main" val="31418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164349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12502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hu-HU" sz="9600" dirty="0">
                <a:solidFill>
                  <a:schemeClr val="bg1"/>
                </a:solidFill>
              </a:rPr>
              <a:t>Bevásárlás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Gyógyszerkiváltás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Postai és egyéb hivatali ügyintézés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Maszk varrása, vásárlása, osztása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Kormányhivatalba időpont foglalásában segítségnyújtás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Figyelemfelhívó szóróanyag osztása a településeken, amelyek a koronavírus elleni védekezésről szóltak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Önkéntességet és adományozást koordináló szervezetek, munkacsoportok felhívásainak továbbítása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Online érettségi felkészítő órák szervezése matematika tantárgyból. Angol tantárgyból korrepetálás.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Gyermekfelügyelet, meseolvasás gyermekeknek (online módon is)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47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„CIVIL KÉZIKÖNYV 2021. Útmutató a civil szervezetek működéséhez” című könyv megjelenése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95169" y="7358261"/>
            <a:ext cx="4780968" cy="2422126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81449" y="2336874"/>
            <a:ext cx="9539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Az első Civil kézikönyv 2019-ben jelent meg. Idén már a harmadik kiadását tudtuk átadni. </a:t>
            </a:r>
          </a:p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 könyv nem csak elméleti áttekintést, hanem gyakorlati tudást kíván adni a civil szervezetek számára, így hozzájárulhat a civil szektor további erősödéséhez.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IVIL KÉZIKÖNYV 2. | Civilek a Fiatalokért Egyesü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29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49970"/>
              </p:ext>
            </p:extLst>
          </p:nvPr>
        </p:nvGraphicFramePr>
        <p:xfrm>
          <a:off x="8447714" y="3660313"/>
          <a:ext cx="3110130" cy="304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62415" imgH="4562361" progId="AcroExch.Document.DC">
                  <p:embed/>
                </p:oleObj>
              </mc:Choice>
              <mc:Fallback>
                <p:oleObj name="Acrobat Document" r:id="rId3" imgW="4562415" imgH="45623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7714" y="3660313"/>
                        <a:ext cx="3110130" cy="304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ivil kéziköny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1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263806" y="5564960"/>
            <a:ext cx="6065923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Országszerte 53 civil szervezet összesen közel 13.500.000 Ft értékben jutott pénz-, illetve természetbeni adományhoz 2020 Karácsonya előtt, ami pedig nagyban hozzájárult számos rászoruló könnyebb és boldogabb ünnepéhez.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097"/>
            <a:ext cx="4318635" cy="3598863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1" y="3758961"/>
            <a:ext cx="3772930" cy="30990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36" y="2133902"/>
            <a:ext cx="4100435" cy="27433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761"/>
            <a:ext cx="10445578" cy="152336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51200A0-2DE9-45F4-8BA7-634540982C88}"/>
              </a:ext>
            </a:extLst>
          </p:cNvPr>
          <p:cNvSpPr txBox="1"/>
          <p:nvPr/>
        </p:nvSpPr>
        <p:spPr>
          <a:xfrm>
            <a:off x="5143452" y="4939148"/>
            <a:ext cx="23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</a:t>
            </a:r>
            <a:r>
              <a:rPr lang="hu-HU" dirty="0">
                <a:solidFill>
                  <a:schemeClr val="bg1"/>
                </a:solidFill>
              </a:rPr>
              <a:t>Reviczky Gábor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32B1C6F-4C38-4F59-8323-C25D0DB926DF}"/>
              </a:ext>
            </a:extLst>
          </p:cNvPr>
          <p:cNvSpPr txBox="1"/>
          <p:nvPr/>
        </p:nvSpPr>
        <p:spPr>
          <a:xfrm>
            <a:off x="9480416" y="3320899"/>
            <a:ext cx="193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 Rúzsa Magdolna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DF261E7-1A0D-47E4-B701-C07A72D86B50}"/>
              </a:ext>
            </a:extLst>
          </p:cNvPr>
          <p:cNvSpPr txBox="1"/>
          <p:nvPr/>
        </p:nvSpPr>
        <p:spPr>
          <a:xfrm>
            <a:off x="26349" y="5564960"/>
            <a:ext cx="204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Szalay-</a:t>
            </a:r>
            <a:r>
              <a:rPr lang="hu-HU" dirty="0" err="1">
                <a:solidFill>
                  <a:schemeClr val="bg1"/>
                </a:solidFill>
              </a:rPr>
              <a:t>Bobrovniczky</a:t>
            </a:r>
            <a:r>
              <a:rPr lang="hu-HU" dirty="0">
                <a:solidFill>
                  <a:schemeClr val="bg1"/>
                </a:solidFill>
              </a:rPr>
              <a:t> Vince</a:t>
            </a:r>
          </a:p>
        </p:txBody>
      </p:sp>
    </p:spTree>
    <p:extLst>
      <p:ext uri="{BB962C8B-B14F-4D97-AF65-F5344CB8AC3E}">
        <p14:creationId xmlns:p14="http://schemas.microsoft.com/office/powerpoint/2010/main" val="45875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A civil szervezetek szerepe és lehetőségei Magyarországon. Egyetemi tantárgy a felsőoktatásban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64069" y="2173193"/>
            <a:ext cx="5719814" cy="22999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Miniszterelnökség Civil és Társadalmi Kapcsolatokért Felelős Helyettes Államtitkárságának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egyik terve</a:t>
            </a:r>
            <a:r>
              <a:rPr lang="hu-HU" sz="2000" dirty="0">
                <a:solidFill>
                  <a:schemeClr val="bg1"/>
                </a:solidFill>
              </a:rPr>
              <a:t>, </a:t>
            </a:r>
            <a:r>
              <a:rPr lang="hu-HU" sz="2000" b="1" dirty="0">
                <a:solidFill>
                  <a:schemeClr val="bg1"/>
                </a:solidFill>
              </a:rPr>
              <a:t>hogy</a:t>
            </a:r>
            <a:r>
              <a:rPr lang="hu-HU" sz="2000" dirty="0">
                <a:solidFill>
                  <a:schemeClr val="bg1"/>
                </a:solidFill>
              </a:rPr>
              <a:t> – tovább – </a:t>
            </a:r>
            <a:r>
              <a:rPr lang="hu-HU" sz="2000" b="1" dirty="0">
                <a:solidFill>
                  <a:schemeClr val="bg1"/>
                </a:solidFill>
              </a:rPr>
              <a:t>nyisson a felsőoktatási intézmények felé</a:t>
            </a:r>
            <a:r>
              <a:rPr lang="hu-HU" sz="2000" dirty="0">
                <a:solidFill>
                  <a:schemeClr val="bg1"/>
                </a:solidFill>
              </a:rPr>
              <a:t> azzal a céllal, hogy az egyetemi hallgatók megismerkedhessenek a civil közösségekkel, a „civilséggel”, a civil szervezetek igen sokrétű, sokszor hiánypótló tevékenységével. 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Online tartja nyílt napjait a Miskolci Egyetem | B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234"/>
            <a:ext cx="5964195" cy="31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23784" y="5095436"/>
            <a:ext cx="10610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2020-ban elindítottunk egy pilot projektet, amelynek során a </a:t>
            </a:r>
            <a:r>
              <a:rPr lang="hu-HU" b="1" dirty="0">
                <a:solidFill>
                  <a:schemeClr val="bg1"/>
                </a:solidFill>
              </a:rPr>
              <a:t>Miskolci Egyetemen meghirdettük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„A civil szervezetek szerepe és lehetőségei Magyarországon. Miért érdemes már fiatalon is civil közösségekben tevékenykedni?” </a:t>
            </a:r>
          </a:p>
          <a:p>
            <a:pPr algn="just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 Neves vendégelőadók: szakpolitikai vezetők a kormányzati szférából, valamint a civil szervezetek vezetői. Idén a 2021 őszén induló félévben a Miskolci Egyetem mellett a gödöllői Magyar Agrár- és Élettudományi Egyetemen (5 campusán) is meghirdetésre került a tantárgy.</a:t>
            </a:r>
          </a:p>
        </p:txBody>
      </p:sp>
    </p:spTree>
    <p:extLst>
      <p:ext uri="{BB962C8B-B14F-4D97-AF65-F5344CB8AC3E}">
        <p14:creationId xmlns:p14="http://schemas.microsoft.com/office/powerpoint/2010/main" val="54195480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803</TotalTime>
  <Words>1286</Words>
  <Application>Microsoft Office PowerPoint</Application>
  <PresentationFormat>Szélesvásznú</PresentationFormat>
  <Paragraphs>138</Paragraphs>
  <Slides>19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Berlin</vt:lpstr>
      <vt:lpstr>Acrobat Document</vt:lpstr>
      <vt:lpstr>   Civil és Társadalmi Kapcsolatokért Felelős  Helyettes Államtitkárság civil területet érintő  szakmai programjai, eseményei</vt:lpstr>
      <vt:lpstr>Országos Civil Véradások megszervezése</vt:lpstr>
      <vt:lpstr> I-V. CIVIL VÉRADÁS ÖSSZESÍTETT ADATAI</vt:lpstr>
      <vt:lpstr>A civil központok összefogták a segítséget nyújtó megyei/fővárosi civil szervezeteket a COVID-19 vírus járványhelyzet idején </vt:lpstr>
      <vt:lpstr>A civil központok közvetlen segítségnyújtásai a COVID-19 vírus járványhelyzet idején 2020-ban</vt:lpstr>
      <vt:lpstr>A civil központok közvetlen segítségnyújtásai a COVID-19 vírus járványhelyzet idején 2020-ban</vt:lpstr>
      <vt:lpstr>„CIVIL KÉZIKÖNYV 2021. Útmutató a civil szervezetek működéséhez” című könyv megjelenése</vt:lpstr>
      <vt:lpstr>PowerPoint-bemutató</vt:lpstr>
      <vt:lpstr>A civil szervezetek szerepe és lehetőségei Magyarországon. Egyetemi tantárgy a felsőoktatásban</vt:lpstr>
      <vt:lpstr>„Együtt. Újra.” fotópályázat</vt:lpstr>
      <vt:lpstr>„Együtt. Újra.” fotópályázat</vt:lpstr>
      <vt:lpstr>Okos füzetek</vt:lpstr>
      <vt:lpstr>Civil Központok Országos Találkozója (CIKOT)</vt:lpstr>
      <vt:lpstr>Megyejárások</vt:lpstr>
      <vt:lpstr>Civil Szervezeti Vezetőképzés</vt:lpstr>
      <vt:lpstr>Értékteremtő  Közösségekért Díj</vt:lpstr>
      <vt:lpstr>Jó helyre megy! – országos népszerűsítő kampány az SZJA civil  1%-ának felajánlásáról</vt:lpstr>
      <vt:lpstr>Jó helyre megy! – országos népszerűsítő kampány az SZJA civil  1%-ának felajánlásáról 2021 tavaszán</vt:lpstr>
      <vt:lpstr>PowerPoint-bemutató</vt:lpstr>
    </vt:vector>
  </TitlesOfParts>
  <Company>Egységes InfraStruktúra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Helyettes Államtitkárság civil területet érintő szakmai programjai, eseményei</dc:title>
  <dc:creator>Szöllősiné Tóth Erika</dc:creator>
  <cp:lastModifiedBy>Kisida Tamás</cp:lastModifiedBy>
  <cp:revision>84</cp:revision>
  <dcterms:created xsi:type="dcterms:W3CDTF">2021-09-06T11:31:17Z</dcterms:created>
  <dcterms:modified xsi:type="dcterms:W3CDTF">2021-09-20T19:34:33Z</dcterms:modified>
</cp:coreProperties>
</file>