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8"/>
  </p:notesMasterIdLst>
  <p:sldIdLst>
    <p:sldId id="271" r:id="rId3"/>
    <p:sldId id="300" r:id="rId4"/>
    <p:sldId id="332" r:id="rId5"/>
    <p:sldId id="315" r:id="rId6"/>
    <p:sldId id="301" r:id="rId7"/>
    <p:sldId id="316" r:id="rId8"/>
    <p:sldId id="305" r:id="rId9"/>
    <p:sldId id="302" r:id="rId10"/>
    <p:sldId id="335" r:id="rId11"/>
    <p:sldId id="337" r:id="rId12"/>
    <p:sldId id="303" r:id="rId13"/>
    <p:sldId id="304" r:id="rId14"/>
    <p:sldId id="307" r:id="rId15"/>
    <p:sldId id="308" r:id="rId16"/>
    <p:sldId id="309" r:id="rId17"/>
    <p:sldId id="333" r:id="rId18"/>
    <p:sldId id="345" r:id="rId19"/>
    <p:sldId id="346" r:id="rId20"/>
    <p:sldId id="347" r:id="rId21"/>
    <p:sldId id="348" r:id="rId22"/>
    <p:sldId id="326" r:id="rId23"/>
    <p:sldId id="340" r:id="rId24"/>
    <p:sldId id="338" r:id="rId25"/>
    <p:sldId id="339" r:id="rId26"/>
    <p:sldId id="350" r:id="rId27"/>
    <p:sldId id="351" r:id="rId28"/>
    <p:sldId id="352" r:id="rId29"/>
    <p:sldId id="353" r:id="rId30"/>
    <p:sldId id="342" r:id="rId31"/>
    <p:sldId id="344" r:id="rId32"/>
    <p:sldId id="354" r:id="rId33"/>
    <p:sldId id="355" r:id="rId34"/>
    <p:sldId id="357" r:id="rId35"/>
    <p:sldId id="349" r:id="rId36"/>
    <p:sldId id="260" r:id="rId37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C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229" autoAdjust="0"/>
  </p:normalViewPr>
  <p:slideViewPr>
    <p:cSldViewPr>
      <p:cViewPr>
        <p:scale>
          <a:sx n="97" d="100"/>
          <a:sy n="97" d="100"/>
        </p:scale>
        <p:origin x="-203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EF6CE7F7-8E24-47D7-8FE8-ACB9E99A2F6B}" type="datetimeFigureOut">
              <a:rPr lang="hu-HU" smtClean="0"/>
              <a:t>2021.09.20.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83117BD-BCD4-4E04-A687-507D895FCF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944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017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Rugalmas felhasználás,</a:t>
            </a:r>
            <a:r>
              <a:rPr lang="hu-HU" baseline="0" dirty="0" smtClean="0"/>
              <a:t> a kis szervezetek igényeihez igazított módon.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9906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cél a bevezetéssel a kis szervezetek nagyobb biztonsága</a:t>
            </a:r>
            <a:r>
              <a:rPr lang="hu-HU" baseline="0" dirty="0" smtClean="0"/>
              <a:t> volt.</a:t>
            </a:r>
          </a:p>
          <a:p>
            <a:r>
              <a:rPr lang="hu-HU" baseline="0" dirty="0" smtClean="0"/>
              <a:t>Ne kényszerüljenek a pici szervezetek „versenyre” a nagyobb humánerőforrással…jobban ellátott szervezetekkel.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aseline="0" dirty="0" smtClean="0"/>
              <a:t>Siker! Minden formailag megfelelően benyújtott pályázat nyert. A 10% lemorzsolódás viszonylag nagy, de így is 10-ből 9 nyert. </a:t>
            </a:r>
            <a:endParaRPr lang="hu-HU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033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453 hiba (417 elutasított pályázat)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411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 elmúlt két év alatt 2,5</a:t>
            </a:r>
            <a:r>
              <a:rPr lang="hu-H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X-ére </a:t>
            </a:r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nőtt az összevont támogatás nyertes pályázatainak forint összege a megyében.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735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8662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385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84-94C1-43F9-BE9E-A783F3BCAFA2}" type="datetime1">
              <a:rPr lang="hu-HU" smtClean="0"/>
              <a:t>2021.09.20.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9740-C320-4922-B0A2-FF219D412E37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2DAB-603E-4481-8E84-93DCC0DA0C32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84-94C1-43F9-BE9E-A783F3BCAFA2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4673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1F0D-6FED-405C-AB8B-EB549E4DD233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1390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AC1D-3B60-4609-965F-6A170CF124F8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441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5DA5-8F7D-4ACB-8B09-F31D1CFA2CA3}" type="datetime1">
              <a:rPr lang="hu-HU" smtClean="0"/>
              <a:t>2021.09.20.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10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9635-1CEC-4363-837E-8D22527686DA}" type="datetime1">
              <a:rPr lang="hu-HU" smtClean="0"/>
              <a:t>2021.09.20.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292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59F-2390-4BDD-9930-0A9CB82FA8BD}" type="datetime1">
              <a:rPr lang="hu-HU" smtClean="0"/>
              <a:t>2021.09.20.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8749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7926-605C-476A-B6E8-FBB6AE903B67}" type="datetime1">
              <a:rPr lang="hu-HU" smtClean="0"/>
              <a:t>2021.09.20.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0310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AF00-ADC1-4914-AD24-72CF12882D8B}" type="datetime1">
              <a:rPr lang="hu-HU" smtClean="0"/>
              <a:t>2021.09.20.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47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1F0D-6FED-405C-AB8B-EB549E4DD233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D383-6F1D-47AF-8B92-46DD060C3647}" type="datetime1">
              <a:rPr lang="hu-HU" smtClean="0"/>
              <a:t>2021.09.20.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8937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9740-C320-4922-B0A2-FF219D412E37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9688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2DAB-603E-4481-8E84-93DCC0DA0C32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586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AC1D-3B60-4609-965F-6A170CF124F8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5DA5-8F7D-4ACB-8B09-F31D1CFA2CA3}" type="datetime1">
              <a:rPr lang="hu-HU" smtClean="0"/>
              <a:t>2021.09.20.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9635-1CEC-4363-837E-8D22527686DA}" type="datetime1">
              <a:rPr lang="hu-HU" smtClean="0"/>
              <a:t>2021.09.20.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59F-2390-4BDD-9930-0A9CB82FA8BD}" type="datetime1">
              <a:rPr lang="hu-HU" smtClean="0"/>
              <a:t>2021.09.20.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7926-605C-476A-B6E8-FBB6AE903B67}" type="datetime1">
              <a:rPr lang="hu-HU" smtClean="0"/>
              <a:t>2021.09.20.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AF00-ADC1-4914-AD24-72CF12882D8B}" type="datetime1">
              <a:rPr lang="hu-HU" smtClean="0"/>
              <a:t>2021.09.20.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D383-6F1D-47AF-8B92-46DD060C3647}" type="datetime1">
              <a:rPr lang="hu-HU" smtClean="0"/>
              <a:t>2021.09.20.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F5F8BA-53AF-4465-ADB3-8363BCB04485}" type="datetime1">
              <a:rPr lang="hu-HU" smtClean="0"/>
              <a:t>2021.09.20.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F8BA-53AF-4465-ADB3-8363BCB04485}" type="datetime1">
              <a:rPr lang="hu-HU" smtClean="0"/>
              <a:t>2021.09.20.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79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2736304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A NEA 2021. évi pályázatai, a Falusi Civil Alap, a Városi Civil Alap tapasztalatai és a civil területet érintő jogszabályi változások </a:t>
            </a:r>
            <a:br>
              <a:rPr lang="hu-HU" sz="3600" b="1" dirty="0" smtClean="0"/>
            </a:br>
            <a:r>
              <a:rPr lang="hu-HU" sz="2400" dirty="0"/>
              <a:t>S</a:t>
            </a:r>
            <a:r>
              <a:rPr lang="hu-HU" sz="2400" dirty="0" smtClean="0"/>
              <a:t>zeged, 2021.09.22.</a:t>
            </a:r>
            <a:endParaRPr lang="hu-HU" sz="2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582061" y="5614392"/>
            <a:ext cx="4352528" cy="910952"/>
          </a:xfrm>
        </p:spPr>
        <p:txBody>
          <a:bodyPr>
            <a:normAutofit fontScale="62500" lnSpcReduction="20000"/>
          </a:bodyPr>
          <a:lstStyle/>
          <a:p>
            <a:r>
              <a:rPr lang="hu-HU" sz="2800" dirty="0">
                <a:solidFill>
                  <a:schemeClr val="tx1"/>
                </a:solidFill>
              </a:rPr>
              <a:t>d</a:t>
            </a:r>
            <a:r>
              <a:rPr lang="hu-HU" sz="2800" dirty="0" smtClean="0">
                <a:solidFill>
                  <a:schemeClr val="tx1"/>
                </a:solidFill>
              </a:rPr>
              <a:t>r. Kecskés Péter</a:t>
            </a:r>
          </a:p>
          <a:p>
            <a:r>
              <a:rPr lang="hu-HU" sz="2800" dirty="0">
                <a:solidFill>
                  <a:schemeClr val="tx1"/>
                </a:solidFill>
              </a:rPr>
              <a:t>f</a:t>
            </a:r>
            <a:r>
              <a:rPr lang="hu-HU" sz="2800" dirty="0" smtClean="0">
                <a:solidFill>
                  <a:schemeClr val="tx1"/>
                </a:solidFill>
              </a:rPr>
              <a:t>őosztályvezető</a:t>
            </a:r>
          </a:p>
          <a:p>
            <a:r>
              <a:rPr lang="hu-HU" sz="2800" b="1" dirty="0" smtClean="0">
                <a:solidFill>
                  <a:schemeClr val="tx1"/>
                </a:solidFill>
              </a:rPr>
              <a:t>Miniszterelnökség</a:t>
            </a:r>
            <a:endParaRPr lang="hu-HU" sz="2800" b="1" dirty="0">
              <a:solidFill>
                <a:schemeClr val="tx1"/>
              </a:solidFill>
            </a:endParaRPr>
          </a:p>
          <a:p>
            <a:endParaRPr lang="hu-H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0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1065"/>
              </p:ext>
            </p:extLst>
          </p:nvPr>
        </p:nvGraphicFramePr>
        <p:xfrm>
          <a:off x="0" y="-1"/>
          <a:ext cx="9180512" cy="7010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1444"/>
                <a:gridCol w="5194289"/>
                <a:gridCol w="1164779"/>
              </a:tblGrid>
              <a:tr h="4871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Érvénytelenség oka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Magyarázat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Darabszám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104345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Adatkezelési hozzájáruló nyilatkozat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Az adatvédelmi nyilatkozat – megfelelően kitöltve és a képviselő által aláírva – elektronikusan nem került csatolásra a </a:t>
                      </a:r>
                      <a:r>
                        <a:rPr lang="hu-HU" sz="1600" u="none" strike="noStrike" dirty="0" err="1">
                          <a:effectLst/>
                        </a:rPr>
                        <a:t>NIR-ben</a:t>
                      </a:r>
                      <a:r>
                        <a:rPr lang="hu-HU" sz="1600" u="none" strike="noStrike" dirty="0">
                          <a:effectLst/>
                        </a:rPr>
                        <a:t> </a:t>
                      </a:r>
                      <a:r>
                        <a:rPr lang="hu-HU" sz="1600" u="none" strike="noStrike" dirty="0" err="1">
                          <a:effectLst/>
                        </a:rPr>
                        <a:t>a</a:t>
                      </a:r>
                      <a:r>
                        <a:rPr lang="hu-HU" sz="1600" u="none" strike="noStrike" dirty="0">
                          <a:effectLst/>
                        </a:rPr>
                        <a:t> pályázati adatlap „Adathasználati nyilatkozatok” űrlapjára. 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13880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Adatok egyezősége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támogatási igényt benyújtó személy nem jogosult a szervezet képviseletére. A regisztráció során nyilatkozott adatok és a hatályos bírósági kivonat hivatalos képviselő személyére vonatkozó adatatok nem egyeznek meg vagy a </a:t>
                      </a:r>
                      <a:r>
                        <a:rPr lang="hu-HU" sz="1600" u="none" strike="noStrike" dirty="0" err="1">
                          <a:effectLst/>
                        </a:rPr>
                        <a:t>NIR-ben</a:t>
                      </a:r>
                      <a:r>
                        <a:rPr lang="hu-HU" sz="1600" u="none" strike="noStrike" dirty="0">
                          <a:effectLst/>
                        </a:rPr>
                        <a:t> nem érhetőek el a képviseleti változásokat, jogosultságot alátámasztó dokumentumok.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48911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Bírósági nyilvántartásba vétel időpontja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bíróság 2018. december 31. után vette nyilvántartásba a civil szervezetet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11738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Számviteli beszámoló, Letétbehelyezés igazolása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</a:t>
                      </a:r>
                      <a:r>
                        <a:rPr lang="hu-HU" sz="1600" u="none" strike="noStrike" dirty="0" err="1">
                          <a:effectLst/>
                        </a:rPr>
                        <a:t>NIR-ben</a:t>
                      </a:r>
                      <a:r>
                        <a:rPr lang="hu-HU" sz="1600" u="none" strike="noStrike" dirty="0">
                          <a:effectLst/>
                        </a:rPr>
                        <a:t> vagy az Országos Bírósági Hivatal honlapján nem érhető el az utolsó két lezárt üzleti évről szóló </a:t>
                      </a:r>
                      <a:r>
                        <a:rPr lang="hu-HU" sz="1600" u="none" strike="noStrike" dirty="0" smtClean="0">
                          <a:effectLst/>
                        </a:rPr>
                        <a:t>számviteli beszámoló</a:t>
                      </a:r>
                      <a:r>
                        <a:rPr lang="hu-HU" sz="1600" u="none" strike="noStrike" baseline="0" dirty="0" smtClean="0">
                          <a:effectLst/>
                        </a:rPr>
                        <a:t> vagy a </a:t>
                      </a:r>
                      <a:r>
                        <a:rPr lang="hu-HU" sz="1600" u="none" strike="noStrike" dirty="0" smtClean="0">
                          <a:effectLst/>
                        </a:rPr>
                        <a:t>számviteli </a:t>
                      </a:r>
                      <a:r>
                        <a:rPr lang="hu-HU" sz="1600" u="none" strike="noStrike" dirty="0">
                          <a:effectLst/>
                        </a:rPr>
                        <a:t>beszámoló letétbe helyezését igazoló dokumentum. 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125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78258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Nyilatkozatok és mellékletek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kötelező nyilatkozatok nem kerültek kitöltésre, a kötelezően csatolandó mellékletek nem megfelelő formátumban és határidőben kerültek benyújtásra.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57607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Pályázati díj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pályázati díj (2.000 Ft) átutalása a jelen kiírásban szereplő számlaszámra határidőben nem történt meg.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91779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Támogatásra jogosult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pályázó utolsó két lezárt üzleti évről </a:t>
                      </a:r>
                      <a:r>
                        <a:rPr lang="hu-HU" sz="1600" u="none" strike="noStrike" dirty="0" smtClean="0">
                          <a:effectLst/>
                        </a:rPr>
                        <a:t>szóló </a:t>
                      </a:r>
                      <a:r>
                        <a:rPr lang="hu-HU" sz="1600" u="none" strike="noStrike" dirty="0">
                          <a:effectLst/>
                        </a:rPr>
                        <a:t>számviteli beszámolóval igazolt összes éves bevétele egyik vagy mindkét év vonatkozásában elérte vagy meghaladta az 5 millió Ft-ot.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303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1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egyszerűsített támogatás adatai Csongrád-Csanád megyében </a:t>
            </a:r>
            <a:r>
              <a:rPr lang="hu-HU" sz="3200" dirty="0" smtClean="0">
                <a:solidFill>
                  <a:schemeClr val="tx1"/>
                </a:solidFill>
              </a:rPr>
              <a:t>NEA 2019 </a:t>
            </a:r>
            <a:r>
              <a:rPr lang="hu-HU" sz="3200" b="1" dirty="0" smtClean="0">
                <a:solidFill>
                  <a:schemeClr val="tx1"/>
                </a:solidFill>
              </a:rPr>
              <a:t>- </a:t>
            </a:r>
            <a:r>
              <a:rPr lang="hu-HU" sz="3200" dirty="0">
                <a:solidFill>
                  <a:schemeClr val="tx1"/>
                </a:solidFill>
              </a:rPr>
              <a:t>NEA </a:t>
            </a:r>
            <a:r>
              <a:rPr lang="hu-HU" sz="3200" dirty="0" smtClean="0">
                <a:solidFill>
                  <a:schemeClr val="tx1"/>
                </a:solidFill>
              </a:rPr>
              <a:t>2020 - </a:t>
            </a:r>
            <a:r>
              <a:rPr lang="hu-HU" sz="3200" b="1" dirty="0" smtClean="0">
                <a:solidFill>
                  <a:schemeClr val="tx1"/>
                </a:solidFill>
              </a:rPr>
              <a:t>NEA 2021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u-HU" sz="4400" u="sng" dirty="0">
                <a:latin typeface="+mj-lt"/>
              </a:rPr>
              <a:t>2019</a:t>
            </a:r>
          </a:p>
          <a:p>
            <a:r>
              <a:rPr lang="hu-HU" sz="4400" dirty="0">
                <a:latin typeface="+mj-lt"/>
              </a:rPr>
              <a:t>Beérkezett pályázatok száma: 133 db </a:t>
            </a:r>
          </a:p>
          <a:p>
            <a:r>
              <a:rPr lang="hu-HU" sz="4400" dirty="0">
                <a:latin typeface="+mj-lt"/>
              </a:rPr>
              <a:t>Nyertes pályázatok száma: 122 db (92%)</a:t>
            </a:r>
          </a:p>
          <a:p>
            <a:r>
              <a:rPr lang="hu-HU" sz="4400" dirty="0">
                <a:latin typeface="+mj-lt"/>
              </a:rPr>
              <a:t>Nyertes pályázatok összege: 24.207.598 Ft </a:t>
            </a:r>
          </a:p>
          <a:p>
            <a:pPr marL="0" indent="0">
              <a:buNone/>
            </a:pPr>
            <a:r>
              <a:rPr lang="hu-HU" sz="4400" u="sng" dirty="0" smtClean="0">
                <a:latin typeface="+mj-lt"/>
              </a:rPr>
              <a:t>2020</a:t>
            </a:r>
            <a:endParaRPr lang="hu-HU" sz="4400" u="sng" dirty="0">
              <a:latin typeface="+mj-lt"/>
            </a:endParaRPr>
          </a:p>
          <a:p>
            <a:r>
              <a:rPr lang="hu-HU" sz="4400" dirty="0">
                <a:latin typeface="+mj-lt"/>
              </a:rPr>
              <a:t>Beérkezett pályázatok száma: 162 db </a:t>
            </a:r>
          </a:p>
          <a:p>
            <a:r>
              <a:rPr lang="hu-HU" sz="4400" dirty="0">
                <a:latin typeface="+mj-lt"/>
              </a:rPr>
              <a:t>Nyertes pályázatok száma: 148 db (91%)</a:t>
            </a:r>
          </a:p>
          <a:p>
            <a:r>
              <a:rPr lang="hu-HU" sz="4400" dirty="0">
                <a:latin typeface="+mj-lt"/>
              </a:rPr>
              <a:t>Nyertes pályázatok összege: 29.560.933 Ft </a:t>
            </a:r>
            <a:endParaRPr lang="hu-HU" sz="4400" dirty="0" smtClean="0">
              <a:latin typeface="+mj-lt"/>
            </a:endParaRPr>
          </a:p>
          <a:p>
            <a:r>
              <a:rPr lang="hu-HU" sz="5900" b="1" u="sng" dirty="0" smtClean="0">
                <a:latin typeface="+mj-lt"/>
              </a:rPr>
              <a:t>2021</a:t>
            </a:r>
          </a:p>
          <a:p>
            <a:r>
              <a:rPr lang="hu-HU" sz="5900" b="1" dirty="0">
                <a:latin typeface="+mj-lt"/>
              </a:rPr>
              <a:t>Beérkezett pályázatok száma: </a:t>
            </a:r>
            <a:r>
              <a:rPr lang="hu-HU" sz="5900" b="1" dirty="0" smtClean="0">
                <a:latin typeface="+mj-lt"/>
              </a:rPr>
              <a:t>223 db </a:t>
            </a:r>
            <a:endParaRPr lang="hu-HU" sz="5900" b="1" dirty="0">
              <a:latin typeface="+mj-lt"/>
            </a:endParaRPr>
          </a:p>
          <a:p>
            <a:r>
              <a:rPr lang="hu-HU" sz="5900" b="1" dirty="0">
                <a:latin typeface="+mj-lt"/>
              </a:rPr>
              <a:t>Nyertes pályázatok száma: </a:t>
            </a:r>
            <a:r>
              <a:rPr lang="hu-HU" sz="5900" b="1" dirty="0" smtClean="0">
                <a:latin typeface="+mj-lt"/>
              </a:rPr>
              <a:t>202 db (91%)</a:t>
            </a:r>
          </a:p>
          <a:p>
            <a:r>
              <a:rPr lang="hu-HU" sz="5900" b="1" dirty="0" smtClean="0">
                <a:latin typeface="+mj-lt"/>
              </a:rPr>
              <a:t>Nyertes </a:t>
            </a:r>
            <a:r>
              <a:rPr lang="hu-HU" sz="5900" b="1" dirty="0">
                <a:latin typeface="+mj-lt"/>
              </a:rPr>
              <a:t>pályázatok összege: </a:t>
            </a:r>
            <a:r>
              <a:rPr lang="hu-HU" sz="5900" b="1" dirty="0" smtClean="0">
                <a:latin typeface="+mj-lt"/>
              </a:rPr>
              <a:t>60.158.339 Ft</a:t>
            </a:r>
            <a:endParaRPr lang="hu-HU" sz="5900" b="1" dirty="0">
              <a:latin typeface="+mj-lt"/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5519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Összevont támogatás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/>
              <a:t>NEA </a:t>
            </a:r>
            <a:r>
              <a:rPr lang="hu-HU" sz="2400" dirty="0"/>
              <a:t>2019-ben </a:t>
            </a:r>
            <a:r>
              <a:rPr lang="hu-HU" sz="2400" dirty="0" smtClean="0"/>
              <a:t>már nem volt külön </a:t>
            </a:r>
            <a:r>
              <a:rPr lang="hu-HU" sz="2400" dirty="0"/>
              <a:t>szakmai és külön működési pályázat, hanem egyben </a:t>
            </a:r>
            <a:r>
              <a:rPr lang="hu-HU" sz="2400" dirty="0" smtClean="0"/>
              <a:t>volt benyújtható.</a:t>
            </a:r>
            <a:endParaRPr lang="hu-HU" sz="2400" dirty="0"/>
          </a:p>
          <a:p>
            <a:pPr algn="just"/>
            <a:r>
              <a:rPr lang="hu-HU" sz="2400" b="1" u="sng" dirty="0"/>
              <a:t>Előnyök:</a:t>
            </a:r>
            <a:r>
              <a:rPr lang="hu-HU" sz="2400" dirty="0"/>
              <a:t> 1 db kiírás, 1 db útmutató, 1db pályázat benyújtása…Határidőt egyszer…(De, ha a kollégium lehetővé </a:t>
            </a:r>
            <a:r>
              <a:rPr lang="hu-HU" sz="2400" dirty="0" smtClean="0"/>
              <a:t>tette, </a:t>
            </a:r>
            <a:r>
              <a:rPr lang="hu-HU" sz="2400" dirty="0"/>
              <a:t>akkor továbbra is +1 db a társpályázóval…)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3948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Az összevont támogatás országos adatai </a:t>
            </a:r>
            <a:br>
              <a:rPr lang="hu-HU" sz="3600" b="1" dirty="0" smtClean="0">
                <a:solidFill>
                  <a:schemeClr val="tx1"/>
                </a:solidFill>
              </a:rPr>
            </a:br>
            <a:r>
              <a:rPr lang="hu-HU" sz="3600" dirty="0" smtClean="0">
                <a:solidFill>
                  <a:schemeClr val="tx1"/>
                </a:solidFill>
              </a:rPr>
              <a:t>NEA 2019 </a:t>
            </a:r>
            <a:r>
              <a:rPr lang="hu-HU" sz="3600" b="1" dirty="0" smtClean="0">
                <a:solidFill>
                  <a:schemeClr val="tx1"/>
                </a:solidFill>
              </a:rPr>
              <a:t>– </a:t>
            </a:r>
            <a:r>
              <a:rPr lang="hu-HU" sz="3600" dirty="0" smtClean="0">
                <a:solidFill>
                  <a:schemeClr val="tx1"/>
                </a:solidFill>
              </a:rPr>
              <a:t>NEA 2020 – </a:t>
            </a:r>
            <a:r>
              <a:rPr lang="hu-HU" sz="3600" b="1" dirty="0" smtClean="0">
                <a:solidFill>
                  <a:schemeClr val="tx1"/>
                </a:solidFill>
              </a:rPr>
              <a:t>NEA 2021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 smtClean="0">
                <a:latin typeface="+mj-lt"/>
              </a:rPr>
              <a:t>2019</a:t>
            </a:r>
          </a:p>
          <a:p>
            <a:r>
              <a:rPr lang="hu-HU" dirty="0">
                <a:latin typeface="+mj-lt"/>
              </a:rPr>
              <a:t>Beérkezett pályázatok </a:t>
            </a:r>
            <a:r>
              <a:rPr lang="hu-HU" dirty="0" smtClean="0">
                <a:latin typeface="+mj-lt"/>
              </a:rPr>
              <a:t>száma: 8.426 db</a:t>
            </a:r>
          </a:p>
          <a:p>
            <a:r>
              <a:rPr lang="hu-HU" dirty="0" smtClean="0">
                <a:latin typeface="+mj-lt"/>
              </a:rPr>
              <a:t>2.272db nyertes pályázat (27%)</a:t>
            </a:r>
          </a:p>
          <a:p>
            <a:pPr marL="0" indent="0">
              <a:buNone/>
            </a:pPr>
            <a:r>
              <a:rPr lang="hu-HU" u="sng" dirty="0" smtClean="0">
                <a:latin typeface="+mj-lt"/>
              </a:rPr>
              <a:t>2020</a:t>
            </a:r>
          </a:p>
          <a:p>
            <a:r>
              <a:rPr lang="hu-HU" dirty="0">
                <a:latin typeface="+mj-lt"/>
              </a:rPr>
              <a:t>Beérkezett pályázatok </a:t>
            </a:r>
            <a:r>
              <a:rPr lang="hu-HU" dirty="0" smtClean="0">
                <a:latin typeface="+mj-lt"/>
              </a:rPr>
              <a:t>száma: 7.372 db</a:t>
            </a:r>
          </a:p>
          <a:p>
            <a:r>
              <a:rPr lang="hu-HU" dirty="0" smtClean="0">
                <a:latin typeface="+mj-lt"/>
              </a:rPr>
              <a:t>3.004 db nyertes pályázat (41%)</a:t>
            </a: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2021 </a:t>
            </a:r>
          </a:p>
          <a:p>
            <a:r>
              <a:rPr lang="hu-HU" b="1" dirty="0" smtClean="0">
                <a:latin typeface="+mj-lt"/>
              </a:rPr>
              <a:t>Beérkezett pályázatok száma: 5.955 db</a:t>
            </a:r>
          </a:p>
          <a:p>
            <a:r>
              <a:rPr lang="hu-HU" b="1" u="sng" dirty="0" smtClean="0">
                <a:latin typeface="+mj-lt"/>
              </a:rPr>
              <a:t>3.286 db nyertes pályázat (55 %)</a:t>
            </a:r>
          </a:p>
          <a:p>
            <a:r>
              <a:rPr lang="hu-HU" b="1" dirty="0" smtClean="0">
                <a:latin typeface="+mj-lt"/>
              </a:rPr>
              <a:t>2019-hez képest a nyertes pályázatok száma közel a felével nőtt. (+45%)</a:t>
            </a:r>
            <a:endParaRPr lang="hu-HU" b="1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4794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Az összevont támogatás országos </a:t>
            </a:r>
            <a:r>
              <a:rPr lang="hu-HU" sz="3600" b="1" dirty="0" smtClean="0">
                <a:solidFill>
                  <a:schemeClr val="tx1"/>
                </a:solidFill>
              </a:rPr>
              <a:t>adatai </a:t>
            </a:r>
            <a:br>
              <a:rPr lang="hu-HU" sz="3600" b="1" dirty="0" smtClean="0">
                <a:solidFill>
                  <a:schemeClr val="tx1"/>
                </a:solidFill>
              </a:rPr>
            </a:br>
            <a:r>
              <a:rPr lang="hu-HU" sz="3600" dirty="0" smtClean="0">
                <a:solidFill>
                  <a:schemeClr val="tx1"/>
                </a:solidFill>
              </a:rPr>
              <a:t>NEA 2019 </a:t>
            </a:r>
            <a:r>
              <a:rPr lang="hu-HU" sz="3600" b="1" dirty="0" smtClean="0">
                <a:solidFill>
                  <a:schemeClr val="tx1"/>
                </a:solidFill>
              </a:rPr>
              <a:t>– </a:t>
            </a:r>
            <a:r>
              <a:rPr lang="hu-HU" sz="3600" dirty="0" smtClean="0">
                <a:solidFill>
                  <a:schemeClr val="tx1"/>
                </a:solidFill>
              </a:rPr>
              <a:t>NEA 2020 – </a:t>
            </a:r>
            <a:r>
              <a:rPr lang="hu-HU" sz="3600" b="1" dirty="0" smtClean="0">
                <a:solidFill>
                  <a:schemeClr val="tx1"/>
                </a:solidFill>
              </a:rPr>
              <a:t>NEA 2021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u="sng" dirty="0" smtClean="0"/>
              <a:t>2019</a:t>
            </a:r>
          </a:p>
          <a:p>
            <a:r>
              <a:rPr lang="hu-HU" sz="2400" dirty="0"/>
              <a:t>N</a:t>
            </a:r>
            <a:r>
              <a:rPr lang="hu-HU" sz="2400" dirty="0" smtClean="0"/>
              <a:t>yertes pályázatok forint </a:t>
            </a:r>
            <a:r>
              <a:rPr lang="hu-HU" sz="2400" dirty="0"/>
              <a:t>összege: 4.024.722.925 </a:t>
            </a:r>
            <a:r>
              <a:rPr lang="hu-HU" sz="2400" dirty="0" smtClean="0"/>
              <a:t>Ft.</a:t>
            </a:r>
          </a:p>
          <a:p>
            <a:pPr marL="0" indent="0">
              <a:buNone/>
            </a:pPr>
            <a:r>
              <a:rPr lang="hu-HU" sz="2400" u="sng" dirty="0" smtClean="0"/>
              <a:t>2020</a:t>
            </a:r>
          </a:p>
          <a:p>
            <a:r>
              <a:rPr lang="hu-HU" sz="2400" dirty="0"/>
              <a:t>Nyertes pályázatok forint összege: </a:t>
            </a:r>
            <a:r>
              <a:rPr lang="hu-HU" sz="2400" dirty="0" smtClean="0"/>
              <a:t>5.171.967.839 Ft</a:t>
            </a:r>
            <a:r>
              <a:rPr lang="hu-HU" sz="2400" dirty="0"/>
              <a:t>.</a:t>
            </a:r>
          </a:p>
          <a:p>
            <a:pPr marL="0" indent="0">
              <a:buNone/>
            </a:pPr>
            <a:r>
              <a:rPr lang="hu-HU" sz="2400" dirty="0" smtClean="0"/>
              <a:t> </a:t>
            </a:r>
            <a:r>
              <a:rPr lang="hu-HU" sz="2400" b="1" u="sng" dirty="0" smtClean="0"/>
              <a:t>2021</a:t>
            </a:r>
            <a:endParaRPr lang="hu-HU" sz="2400" b="1" u="sng" dirty="0"/>
          </a:p>
          <a:p>
            <a:r>
              <a:rPr lang="hu-HU" sz="2400" b="1" dirty="0"/>
              <a:t>Nyertes pályázatok forint </a:t>
            </a:r>
            <a:r>
              <a:rPr lang="hu-HU" sz="2400" b="1" dirty="0" smtClean="0"/>
              <a:t>összege: 5.546.268.292 Ft.</a:t>
            </a:r>
          </a:p>
          <a:p>
            <a:endParaRPr lang="hu-HU" sz="2400" b="1" dirty="0"/>
          </a:p>
          <a:p>
            <a:r>
              <a:rPr lang="hu-HU" sz="2400" b="1" dirty="0" smtClean="0"/>
              <a:t>Az elmúlt két év alatt 38%-kal nőtt a nyertes pályázatok forint összege.</a:t>
            </a:r>
            <a:endParaRPr lang="hu-HU" sz="24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329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összevont támogatás Csongrád-Csanád megyei adatai NEA 2019 - NEA 2020 – NEA 2021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800" u="sng" dirty="0">
                <a:latin typeface="+mj-lt"/>
              </a:rPr>
              <a:t>2019</a:t>
            </a:r>
          </a:p>
          <a:p>
            <a:r>
              <a:rPr lang="hu-HU" sz="2800" dirty="0">
                <a:latin typeface="+mj-lt"/>
              </a:rPr>
              <a:t>244.536.767 Ft a nyertes pályázatok forint összege.</a:t>
            </a:r>
          </a:p>
          <a:p>
            <a:pPr marL="0" indent="0">
              <a:buNone/>
            </a:pPr>
            <a:r>
              <a:rPr lang="hu-HU" sz="2800" u="sng" dirty="0">
                <a:latin typeface="+mj-lt"/>
              </a:rPr>
              <a:t>2020</a:t>
            </a:r>
          </a:p>
          <a:p>
            <a:r>
              <a:rPr lang="hu-HU" sz="2800" dirty="0">
                <a:latin typeface="+mj-lt"/>
              </a:rPr>
              <a:t>367.251.923 Ft a nyertes pályázatok forint összege. </a:t>
            </a:r>
          </a:p>
          <a:p>
            <a:pPr marL="0" indent="0">
              <a:buNone/>
            </a:pPr>
            <a:r>
              <a:rPr lang="hu-HU" sz="3200" b="1" u="sng" dirty="0" smtClean="0">
                <a:latin typeface="+mj-lt"/>
              </a:rPr>
              <a:t>2021</a:t>
            </a:r>
          </a:p>
          <a:p>
            <a:r>
              <a:rPr lang="hu-HU" sz="3200" b="1" dirty="0" smtClean="0">
                <a:latin typeface="+mj-lt"/>
              </a:rPr>
              <a:t>344.784.583 Ft </a:t>
            </a:r>
            <a:r>
              <a:rPr lang="hu-HU" sz="3200" b="1" dirty="0">
                <a:latin typeface="+mj-lt"/>
              </a:rPr>
              <a:t>a nyertes pályázatok forint összege</a:t>
            </a:r>
            <a:r>
              <a:rPr lang="hu-HU" sz="3200" b="1" dirty="0" smtClean="0">
                <a:latin typeface="+mj-lt"/>
              </a:rPr>
              <a:t>. (423 beadott pályázat – 23</a:t>
            </a:r>
            <a:r>
              <a:rPr lang="hu-HU" sz="3200" b="1" dirty="0">
                <a:latin typeface="+mj-lt"/>
              </a:rPr>
              <a:t>2</a:t>
            </a:r>
            <a:r>
              <a:rPr lang="hu-HU" sz="3200" b="1" dirty="0" smtClean="0">
                <a:latin typeface="+mj-lt"/>
              </a:rPr>
              <a:t> nyertes p., 55% )</a:t>
            </a:r>
          </a:p>
          <a:p>
            <a:r>
              <a:rPr lang="hu-HU" sz="3200" b="1" dirty="0" smtClean="0">
                <a:latin typeface="+mj-lt"/>
              </a:rPr>
              <a:t>Az összeg két év alatt 41%-kal nőtt.</a:t>
            </a:r>
          </a:p>
          <a:p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3250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A NEA </a:t>
            </a:r>
            <a:r>
              <a:rPr lang="hu-HU" sz="3600" b="1" dirty="0" smtClean="0">
                <a:solidFill>
                  <a:schemeClr val="tx1"/>
                </a:solidFill>
              </a:rPr>
              <a:t>2021. </a:t>
            </a:r>
            <a:r>
              <a:rPr lang="hu-HU" sz="3600" b="1" dirty="0">
                <a:solidFill>
                  <a:schemeClr val="tx1"/>
                </a:solidFill>
              </a:rPr>
              <a:t>évi megyei </a:t>
            </a:r>
            <a:r>
              <a:rPr lang="hu-HU" sz="3600" b="1" dirty="0" smtClean="0">
                <a:solidFill>
                  <a:schemeClr val="tx1"/>
                </a:solidFill>
              </a:rPr>
              <a:t>adatainak összegzése (összevont és egyszerűsített)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637440"/>
              </p:ext>
            </p:extLst>
          </p:nvPr>
        </p:nvGraphicFramePr>
        <p:xfrm>
          <a:off x="467544" y="1916832"/>
          <a:ext cx="8229600" cy="46896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02632"/>
                <a:gridCol w="1512168"/>
                <a:gridCol w="1213792"/>
                <a:gridCol w="2901008"/>
              </a:tblGrid>
              <a:tr h="55773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Beadott pályázatok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Nyertes pályázatok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Támogatottsági arány</a:t>
                      </a:r>
                      <a:endParaRPr lang="hu-H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2000" b="0" dirty="0" smtClean="0">
                          <a:latin typeface="+mj-lt"/>
                        </a:rPr>
                        <a:t>Somogy</a:t>
                      </a:r>
                      <a:r>
                        <a:rPr lang="hu-HU" sz="2000" b="0" baseline="0" dirty="0" smtClean="0">
                          <a:latin typeface="+mj-lt"/>
                        </a:rPr>
                        <a:t> </a:t>
                      </a:r>
                      <a:r>
                        <a:rPr lang="hu-HU" sz="2000" b="0" dirty="0" smtClean="0">
                          <a:latin typeface="+mj-lt"/>
                        </a:rPr>
                        <a:t>megye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515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380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73,8% (tavaly</a:t>
                      </a:r>
                      <a:r>
                        <a:rPr lang="hu-HU" sz="2000" b="0" baseline="0" dirty="0" smtClean="0">
                          <a:latin typeface="+mj-lt"/>
                        </a:rPr>
                        <a:t> 60,9</a:t>
                      </a:r>
                      <a:r>
                        <a:rPr lang="hu-HU" sz="2000" b="0" dirty="0" smtClean="0">
                          <a:latin typeface="+mj-lt"/>
                        </a:rPr>
                        <a:t>%)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2000" b="0" baseline="0" dirty="0" smtClean="0">
                          <a:latin typeface="+mj-lt"/>
                        </a:rPr>
                        <a:t>Baranya megye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562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356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63,3% (tavaly</a:t>
                      </a:r>
                      <a:r>
                        <a:rPr lang="hu-HU" sz="2000" b="0" baseline="0" dirty="0" smtClean="0">
                          <a:latin typeface="+mj-lt"/>
                        </a:rPr>
                        <a:t> 52,6</a:t>
                      </a:r>
                      <a:r>
                        <a:rPr lang="hu-HU" sz="2000" b="0" dirty="0" smtClean="0">
                          <a:latin typeface="+mj-lt"/>
                        </a:rPr>
                        <a:t>%)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2000" b="0" dirty="0" smtClean="0">
                          <a:latin typeface="+mj-lt"/>
                        </a:rPr>
                        <a:t>Tolna</a:t>
                      </a:r>
                      <a:r>
                        <a:rPr lang="hu-HU" sz="2000" b="0" baseline="0" dirty="0" smtClean="0">
                          <a:latin typeface="+mj-lt"/>
                        </a:rPr>
                        <a:t> </a:t>
                      </a:r>
                      <a:r>
                        <a:rPr lang="hu-HU" sz="2000" b="0" dirty="0" smtClean="0">
                          <a:latin typeface="+mj-lt"/>
                        </a:rPr>
                        <a:t>megye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258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194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75,2%</a:t>
                      </a:r>
                      <a:r>
                        <a:rPr lang="hu-HU" sz="2000" b="0" baseline="0" dirty="0" smtClean="0">
                          <a:latin typeface="+mj-lt"/>
                        </a:rPr>
                        <a:t> (tavaly 55,5</a:t>
                      </a:r>
                      <a:r>
                        <a:rPr lang="hu-HU" sz="2000" b="0" dirty="0" smtClean="0">
                          <a:latin typeface="+mj-lt"/>
                        </a:rPr>
                        <a:t>%)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2000" b="0" dirty="0" smtClean="0">
                          <a:latin typeface="+mj-lt"/>
                        </a:rPr>
                        <a:t>Bács-Kiskun</a:t>
                      </a:r>
                      <a:r>
                        <a:rPr lang="hu-HU" sz="2000" b="0" baseline="0" dirty="0" smtClean="0">
                          <a:latin typeface="+mj-lt"/>
                        </a:rPr>
                        <a:t> </a:t>
                      </a:r>
                      <a:r>
                        <a:rPr lang="hu-HU" sz="2000" b="0" dirty="0" smtClean="0">
                          <a:latin typeface="+mj-lt"/>
                        </a:rPr>
                        <a:t>megye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728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507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69,6% (tavaly 60,8%)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</a:tr>
              <a:tr h="653717"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 smtClean="0">
                          <a:latin typeface="+mj-lt"/>
                        </a:rPr>
                        <a:t>Csongrád-Csanád</a:t>
                      </a:r>
                      <a:r>
                        <a:rPr lang="hu-HU" sz="2400" b="1" baseline="0" dirty="0" smtClean="0">
                          <a:latin typeface="+mj-lt"/>
                        </a:rPr>
                        <a:t> </a:t>
                      </a:r>
                      <a:r>
                        <a:rPr lang="hu-HU" sz="2400" b="1" dirty="0" smtClean="0">
                          <a:latin typeface="+mj-lt"/>
                        </a:rPr>
                        <a:t>megye</a:t>
                      </a:r>
                      <a:endParaRPr lang="hu-HU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b="1" dirty="0" smtClean="0">
                          <a:latin typeface="+mj-lt"/>
                        </a:rPr>
                        <a:t>646</a:t>
                      </a:r>
                      <a:endParaRPr lang="hu-HU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b="1" dirty="0" smtClean="0">
                          <a:latin typeface="+mj-lt"/>
                        </a:rPr>
                        <a:t>434</a:t>
                      </a:r>
                      <a:endParaRPr lang="hu-HU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b="1" dirty="0" smtClean="0">
                          <a:latin typeface="+mj-lt"/>
                        </a:rPr>
                        <a:t>67,2% (tavaly 60,7%)</a:t>
                      </a:r>
                      <a:endParaRPr lang="hu-HU" sz="2400" b="1" dirty="0">
                        <a:latin typeface="+mj-lt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hu-HU" sz="2000" b="0" dirty="0" smtClean="0">
                          <a:latin typeface="+mj-lt"/>
                        </a:rPr>
                        <a:t>Békés</a:t>
                      </a:r>
                      <a:r>
                        <a:rPr lang="hu-HU" sz="2000" b="0" baseline="0" dirty="0" smtClean="0">
                          <a:latin typeface="+mj-lt"/>
                        </a:rPr>
                        <a:t> </a:t>
                      </a:r>
                      <a:r>
                        <a:rPr lang="hu-HU" sz="2000" b="0" dirty="0" smtClean="0">
                          <a:latin typeface="+mj-lt"/>
                        </a:rPr>
                        <a:t>megye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554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386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0" dirty="0" smtClean="0">
                          <a:latin typeface="+mj-lt"/>
                        </a:rPr>
                        <a:t>69,7% (tavaly 64,7%)</a:t>
                      </a:r>
                      <a:endParaRPr lang="hu-HU" sz="20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3287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NEA 2021 Normatív pályázat 1. 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b="1" dirty="0"/>
              <a:t>„</a:t>
            </a:r>
            <a:r>
              <a:rPr lang="hu-HU" sz="2400" b="1" dirty="0">
                <a:latin typeface="+mj-lt"/>
              </a:rPr>
              <a:t>Adományok után járó normatív kiegészítésen alapuló </a:t>
            </a:r>
            <a:r>
              <a:rPr lang="hu-HU" sz="2400" b="1" dirty="0" smtClean="0">
                <a:latin typeface="+mj-lt"/>
              </a:rPr>
              <a:t>támogatás </a:t>
            </a:r>
            <a:r>
              <a:rPr lang="hu-HU" sz="2400" b="1" dirty="0">
                <a:latin typeface="+mj-lt"/>
              </a:rPr>
              <a:t>civil szervezetek részére </a:t>
            </a:r>
            <a:r>
              <a:rPr lang="hu-HU" sz="2400" b="1" dirty="0" smtClean="0">
                <a:latin typeface="+mj-lt"/>
              </a:rPr>
              <a:t>2021.”</a:t>
            </a:r>
          </a:p>
          <a:p>
            <a:r>
              <a:rPr lang="hu-HU" dirty="0">
                <a:latin typeface="+mj-lt"/>
              </a:rPr>
              <a:t>A kiírás keretében akkor </a:t>
            </a:r>
            <a:r>
              <a:rPr lang="hu-HU" dirty="0" smtClean="0">
                <a:latin typeface="+mj-lt"/>
              </a:rPr>
              <a:t>volt biztosítható a támogatás</a:t>
            </a:r>
            <a:r>
              <a:rPr lang="hu-HU" dirty="0">
                <a:latin typeface="+mj-lt"/>
              </a:rPr>
              <a:t>, ha a civil szervezetek által gyűjtött és a számviteli beszámolójában feltüntetett </a:t>
            </a:r>
            <a:r>
              <a:rPr lang="hu-HU" b="1" dirty="0">
                <a:latin typeface="+mj-lt"/>
              </a:rPr>
              <a:t>adomány</a:t>
            </a:r>
            <a:r>
              <a:rPr lang="hu-HU" dirty="0">
                <a:latin typeface="+mj-lt"/>
              </a:rPr>
              <a:t> után járó </a:t>
            </a:r>
            <a:r>
              <a:rPr lang="hu-HU" b="1" dirty="0">
                <a:latin typeface="+mj-lt"/>
              </a:rPr>
              <a:t>tíz százalékos normatív kiegészítés </a:t>
            </a:r>
            <a:r>
              <a:rPr lang="hu-HU" b="1" dirty="0" smtClean="0">
                <a:latin typeface="+mj-lt"/>
              </a:rPr>
              <a:t>elérte </a:t>
            </a:r>
            <a:r>
              <a:rPr lang="hu-HU" b="1" dirty="0">
                <a:latin typeface="+mj-lt"/>
              </a:rPr>
              <a:t>a 10.000,- Ft-ot </a:t>
            </a:r>
            <a:r>
              <a:rPr lang="hu-HU" dirty="0">
                <a:latin typeface="+mj-lt"/>
              </a:rPr>
              <a:t>(a számviteli beszámolóban adományként feltüntetett összeg legalább 100.000,- Ft). </a:t>
            </a:r>
            <a:endParaRPr lang="hu-HU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Az </a:t>
            </a:r>
            <a:r>
              <a:rPr lang="hu-HU" dirty="0">
                <a:latin typeface="+mj-lt"/>
              </a:rPr>
              <a:t>adományok után járó normatív kiegészítésként nyújtott működési támogatás l</a:t>
            </a:r>
            <a:r>
              <a:rPr lang="hu-HU" b="1" dirty="0">
                <a:latin typeface="+mj-lt"/>
              </a:rPr>
              <a:t>egfeljebb 750.000,- Ft</a:t>
            </a:r>
            <a:r>
              <a:rPr lang="hu-HU" dirty="0">
                <a:latin typeface="+mj-lt"/>
              </a:rPr>
              <a:t> értékig </a:t>
            </a:r>
            <a:r>
              <a:rPr lang="hu-HU" dirty="0" smtClean="0">
                <a:latin typeface="+mj-lt"/>
              </a:rPr>
              <a:t>volt biztosítható</a:t>
            </a:r>
            <a:r>
              <a:rPr lang="hu-HU" dirty="0">
                <a:latin typeface="+mj-lt"/>
              </a:rPr>
              <a:t>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3970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/>
                </a:solidFill>
              </a:rPr>
              <a:t>NEA 2021 Normatív pályázat </a:t>
            </a:r>
            <a:r>
              <a:rPr lang="hu-HU" b="1" dirty="0" smtClean="0">
                <a:solidFill>
                  <a:schemeClr val="tx1"/>
                </a:solidFill>
              </a:rPr>
              <a:t>2.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/>
              <a:t>A pályázat beadási időszaka: 2021. június 28. 10:00 – 2021. július 28. 12:00 volt.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Beérkezett igény: 796 db. </a:t>
            </a:r>
          </a:p>
          <a:p>
            <a:pPr marL="0" indent="0">
              <a:buNone/>
            </a:pPr>
            <a:r>
              <a:rPr lang="hu-HU" b="1" dirty="0" smtClean="0"/>
              <a:t>Érvényes pályázatok száma: 759 db.</a:t>
            </a:r>
          </a:p>
          <a:p>
            <a:pPr marL="0" indent="0">
              <a:buNone/>
            </a:pPr>
            <a:r>
              <a:rPr lang="hu-HU" dirty="0" smtClean="0"/>
              <a:t>Érvénytelen pályázatok száma: 37 db.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b="1" u="sng" dirty="0" smtClean="0"/>
              <a:t>Nyertes pályázatok forint összege: 272.201.739 Ft.</a:t>
            </a:r>
          </a:p>
          <a:p>
            <a:pPr marL="0" indent="0">
              <a:buNone/>
            </a:pPr>
            <a:r>
              <a:rPr lang="hu-HU" sz="2000" i="1" dirty="0" smtClean="0"/>
              <a:t>(2018</a:t>
            </a:r>
            <a:r>
              <a:rPr lang="hu-HU" sz="2000" i="1" dirty="0"/>
              <a:t>. évi kifizetés </a:t>
            </a:r>
            <a:r>
              <a:rPr lang="hu-HU" sz="2000" i="1" dirty="0" smtClean="0"/>
              <a:t>még 66 </a:t>
            </a:r>
            <a:r>
              <a:rPr lang="hu-HU" sz="2000" i="1" dirty="0"/>
              <a:t>millió forint volt</a:t>
            </a:r>
            <a:r>
              <a:rPr lang="hu-HU" sz="2000" i="1" dirty="0" smtClean="0"/>
              <a:t>.)</a:t>
            </a:r>
          </a:p>
          <a:p>
            <a:pPr marL="0" indent="0">
              <a:buNone/>
            </a:pPr>
            <a:endParaRPr lang="hu-HU" sz="2000" i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1625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1143000"/>
          </a:xfrm>
        </p:spPr>
        <p:txBody>
          <a:bodyPr>
            <a:normAutofit/>
          </a:bodyPr>
          <a:lstStyle/>
          <a:p>
            <a:r>
              <a:rPr lang="hu-HU" sz="3600" b="1" dirty="0">
                <a:solidFill>
                  <a:schemeClr val="tx1"/>
                </a:solidFill>
              </a:rPr>
              <a:t>NEA 2021 Normatív </a:t>
            </a:r>
            <a:r>
              <a:rPr lang="hu-HU" sz="3600" b="1" dirty="0" smtClean="0">
                <a:solidFill>
                  <a:schemeClr val="tx1"/>
                </a:solidFill>
              </a:rPr>
              <a:t>pályázat megyei bontás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30195"/>
              </p:ext>
            </p:extLst>
          </p:nvPr>
        </p:nvGraphicFramePr>
        <p:xfrm>
          <a:off x="467544" y="1935169"/>
          <a:ext cx="8280920" cy="4478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/>
                <a:gridCol w="1080120"/>
                <a:gridCol w="3240360"/>
              </a:tblGrid>
              <a:tr h="3420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Megye 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9" marR="8779" marT="877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20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Összesen 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20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effectLst/>
                          <a:latin typeface="+mj-lt"/>
                        </a:rPr>
                        <a:t> db </a:t>
                      </a:r>
                      <a:endParaRPr lang="hu-HU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Ft 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u="none" strike="noStrike" dirty="0">
                          <a:effectLst/>
                          <a:latin typeface="+mj-lt"/>
                        </a:rPr>
                        <a:t> Bács-Kiskun megye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u="none" strike="noStrike" dirty="0">
                          <a:effectLst/>
                          <a:latin typeface="+mj-lt"/>
                        </a:rPr>
                        <a:t>      33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u="none" strike="noStrike" dirty="0">
                          <a:effectLst/>
                          <a:latin typeface="+mj-lt"/>
                        </a:rPr>
                        <a:t>        8 063 392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Baranya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30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9 009 089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Békés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28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6 838 924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Borsod-Abaúj-Zemplén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35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13 002 591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Budapest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</a:t>
                      </a:r>
                      <a:r>
                        <a:rPr lang="hu-HU" sz="1800" u="none" strike="noStrike" dirty="0" smtClean="0">
                          <a:effectLst/>
                          <a:latin typeface="+mj-lt"/>
                        </a:rPr>
                        <a:t> 201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85 290 333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hu-HU" sz="2400" b="1" u="none" strike="noStrike" dirty="0" smtClean="0">
                          <a:effectLst/>
                          <a:latin typeface="+mj-lt"/>
                        </a:rPr>
                        <a:t>Csongrád-Csanád </a:t>
                      </a:r>
                      <a:r>
                        <a:rPr lang="hu-HU" sz="2400" b="1" u="none" strike="noStrike" dirty="0">
                          <a:effectLst/>
                          <a:latin typeface="+mj-lt"/>
                        </a:rPr>
                        <a:t>megye 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u="none" strike="noStrike" dirty="0">
                          <a:effectLst/>
                          <a:latin typeface="+mj-lt"/>
                        </a:rPr>
                        <a:t>    </a:t>
                      </a:r>
                      <a:r>
                        <a:rPr lang="hu-HU" sz="2400" b="1" u="none" strike="noStrike" dirty="0" smtClean="0">
                          <a:effectLst/>
                          <a:latin typeface="+mj-lt"/>
                        </a:rPr>
                        <a:t>34    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u="none" strike="noStrike" dirty="0">
                          <a:effectLst/>
                          <a:latin typeface="+mj-lt"/>
                        </a:rPr>
                        <a:t>    </a:t>
                      </a:r>
                      <a:r>
                        <a:rPr lang="hu-HU" sz="2400" b="1" u="none" strike="noStrike" dirty="0" smtClean="0">
                          <a:effectLst/>
                          <a:latin typeface="+mj-lt"/>
                        </a:rPr>
                        <a:t>9 </a:t>
                      </a:r>
                      <a:r>
                        <a:rPr lang="hu-HU" sz="2400" b="1" u="none" strike="noStrike" dirty="0">
                          <a:effectLst/>
                          <a:latin typeface="+mj-lt"/>
                        </a:rPr>
                        <a:t>815 113    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Fejér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24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7 398 783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Győr-Moson-Sopron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24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8 080 545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Hajdú-Bihar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38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15 871 874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Heves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17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4 351 599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500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pPr lvl="0" algn="ctr"/>
            <a:r>
              <a:rPr lang="hu-HU" dirty="0"/>
              <a:t/>
            </a:r>
            <a:br>
              <a:rPr lang="hu-HU" dirty="0"/>
            </a:br>
            <a:r>
              <a:rPr lang="hu-HU" sz="3100" b="1" dirty="0" smtClean="0">
                <a:solidFill>
                  <a:schemeClr val="tx1"/>
                </a:solidFill>
              </a:rPr>
              <a:t>A NEA 2021 pályázatainak legfontosabb ismérvei</a:t>
            </a:r>
            <a:endParaRPr lang="hu-HU" sz="31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u="sng" dirty="0" smtClean="0"/>
              <a:t>Nem voltak érdemi tartalmi változások</a:t>
            </a:r>
            <a:r>
              <a:rPr lang="hu-HU" dirty="0" smtClean="0"/>
              <a:t>! A 2019. évi változások után az érezhető tartalmi, támogatásbeli előrelépés volt a cél.</a:t>
            </a:r>
          </a:p>
          <a:p>
            <a:r>
              <a:rPr lang="hu-HU" dirty="0" smtClean="0"/>
              <a:t>Több forrás, több szervezetnek!</a:t>
            </a:r>
          </a:p>
          <a:p>
            <a:r>
              <a:rPr lang="hu-HU" b="1" u="sng" dirty="0" smtClean="0"/>
              <a:t>Korábban</a:t>
            </a:r>
            <a:r>
              <a:rPr lang="hu-HU" b="1" dirty="0" smtClean="0"/>
              <a:t> </a:t>
            </a:r>
            <a:r>
              <a:rPr lang="hu-HU" dirty="0" smtClean="0"/>
              <a:t>a 2019-es változások voltak: egyszerűsített támogatás bevezetése, összevont támogatás a korábbi szakmai és működési támogatás helyett, a normatív kiegészítő támogatás 5% mértékének 10% emelése</a:t>
            </a:r>
          </a:p>
          <a:p>
            <a:r>
              <a:rPr lang="hu-HU" b="1" dirty="0" smtClean="0"/>
              <a:t>A civil területen az EPER helyett új pályázatkezelő rendszer (NIR) bevezetése</a:t>
            </a:r>
          </a:p>
          <a:p>
            <a:r>
              <a:rPr lang="hu-HU" b="1" dirty="0" smtClean="0"/>
              <a:t>Határon túli szervezetek kötelező befogadása minden kollégiumban vagy önállóan vagy társpályázóként (KK)</a:t>
            </a:r>
          </a:p>
          <a:p>
            <a:r>
              <a:rPr lang="hu-HU" b="1" dirty="0" smtClean="0"/>
              <a:t>2020.szeptember 1-től a várólista eltörlése így a NEA 2021-ben vagy nyertes lett valaki vagy a „nem nyert” kategóriába került.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52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1143000"/>
          </a:xfrm>
        </p:spPr>
        <p:txBody>
          <a:bodyPr>
            <a:normAutofit/>
          </a:bodyPr>
          <a:lstStyle/>
          <a:p>
            <a:r>
              <a:rPr lang="hu-HU" sz="3600" b="1" dirty="0">
                <a:solidFill>
                  <a:schemeClr val="tx1"/>
                </a:solidFill>
              </a:rPr>
              <a:t>NEA 2021 Normatív pályázat megyei bontás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20</a:t>
            </a:fld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82722"/>
              </p:ext>
            </p:extLst>
          </p:nvPr>
        </p:nvGraphicFramePr>
        <p:xfrm>
          <a:off x="539551" y="2060838"/>
          <a:ext cx="8208912" cy="3665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/>
                <a:gridCol w="1296144"/>
                <a:gridCol w="3456384"/>
              </a:tblGrid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Jász-Nagykun-Szolnok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21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6 290 301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Komárom-Esztergom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7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2 648 600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Nógrád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15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2 592 480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Pest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90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39 136 805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Somogy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>
                          <a:effectLst/>
                          <a:latin typeface="+mj-lt"/>
                        </a:rPr>
                        <a:t>      25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7 184 665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Szabolcs-Szatmár-Bereg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47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16 776 695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Tolna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15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3 697 935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Vas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16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5 886 536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Veszprém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34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13 725 538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>
                          <a:effectLst/>
                          <a:latin typeface="+mj-lt"/>
                        </a:rPr>
                        <a:t> Zala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>
                          <a:effectLst/>
                          <a:latin typeface="+mj-lt"/>
                        </a:rPr>
                        <a:t>      24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6 463 741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094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Falusi Civil Alap (FCA)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55000" lnSpcReduction="20000"/>
          </a:bodyPr>
          <a:lstStyle/>
          <a:p>
            <a:r>
              <a:rPr lang="hu-HU" sz="3300" dirty="0">
                <a:latin typeface="+mj-lt"/>
              </a:rPr>
              <a:t>A Magyar Falu Program célja az 5000 fő lakosságszám alatti települések hátrányainak enyhítése, </a:t>
            </a:r>
            <a:r>
              <a:rPr lang="hu-HU" sz="3300" dirty="0" smtClean="0">
                <a:latin typeface="+mj-lt"/>
              </a:rPr>
              <a:t>a települések vonzóvá tétele</a:t>
            </a:r>
          </a:p>
          <a:p>
            <a:r>
              <a:rPr lang="hu-HU" sz="3300" dirty="0" smtClean="0">
                <a:latin typeface="+mj-lt"/>
              </a:rPr>
              <a:t>A </a:t>
            </a:r>
            <a:r>
              <a:rPr lang="hu-HU" sz="3300" b="1" dirty="0" smtClean="0">
                <a:latin typeface="+mj-lt"/>
              </a:rPr>
              <a:t>2021. </a:t>
            </a:r>
            <a:r>
              <a:rPr lang="hu-HU" sz="3300" b="1" dirty="0">
                <a:latin typeface="+mj-lt"/>
              </a:rPr>
              <a:t>évi Magyar Falu Program </a:t>
            </a:r>
            <a:r>
              <a:rPr lang="hu-HU" sz="3300" b="1" dirty="0" smtClean="0">
                <a:latin typeface="+mj-lt"/>
              </a:rPr>
              <a:t>programeleme</a:t>
            </a:r>
            <a:r>
              <a:rPr lang="hu-HU" sz="3300" dirty="0" smtClean="0">
                <a:latin typeface="+mj-lt"/>
              </a:rPr>
              <a:t> </a:t>
            </a:r>
            <a:r>
              <a:rPr lang="hu-HU" sz="3300" dirty="0">
                <a:latin typeface="+mj-lt"/>
              </a:rPr>
              <a:t>a civil közösségi tevékenységek és feltételeinek támogatása: a </a:t>
            </a:r>
            <a:r>
              <a:rPr lang="hu-HU" sz="3300" b="1" dirty="0">
                <a:latin typeface="+mj-lt"/>
              </a:rPr>
              <a:t>Falusi Civil Alap</a:t>
            </a:r>
            <a:r>
              <a:rPr lang="hu-HU" sz="3300" dirty="0">
                <a:latin typeface="+mj-lt"/>
              </a:rPr>
              <a:t>. A rendelkezésre álló forrás összege </a:t>
            </a:r>
            <a:r>
              <a:rPr lang="hu-HU" sz="3300" b="1" dirty="0">
                <a:latin typeface="+mj-lt"/>
              </a:rPr>
              <a:t>4</a:t>
            </a:r>
            <a:r>
              <a:rPr lang="hu-HU" sz="3300" b="1" dirty="0" smtClean="0">
                <a:latin typeface="+mj-lt"/>
              </a:rPr>
              <a:t>.800.000.000</a:t>
            </a:r>
            <a:r>
              <a:rPr lang="hu-HU" sz="3300" b="1" dirty="0">
                <a:latin typeface="+mj-lt"/>
              </a:rPr>
              <a:t>,- </a:t>
            </a:r>
            <a:r>
              <a:rPr lang="hu-HU" sz="3300" b="1" dirty="0" smtClean="0">
                <a:latin typeface="+mj-lt"/>
              </a:rPr>
              <a:t>Ft volt. (Tavaly 5 MRD Ft)</a:t>
            </a:r>
          </a:p>
          <a:p>
            <a:r>
              <a:rPr lang="hu-HU" sz="3300" b="1" dirty="0" smtClean="0">
                <a:latin typeface="+mj-lt"/>
              </a:rPr>
              <a:t> </a:t>
            </a:r>
            <a:r>
              <a:rPr lang="hu-HU" sz="3300" dirty="0" smtClean="0">
                <a:latin typeface="+mj-lt"/>
              </a:rPr>
              <a:t>A pályázatok benyújtására </a:t>
            </a:r>
            <a:r>
              <a:rPr lang="hu-HU" sz="3300" dirty="0">
                <a:latin typeface="+mj-lt"/>
              </a:rPr>
              <a:t>az alábbi </a:t>
            </a:r>
            <a:r>
              <a:rPr lang="hu-HU" sz="3300" dirty="0" smtClean="0">
                <a:latin typeface="+mj-lt"/>
              </a:rPr>
              <a:t>időszakban volt </a:t>
            </a:r>
            <a:r>
              <a:rPr lang="hu-HU" sz="3300" dirty="0">
                <a:latin typeface="+mj-lt"/>
              </a:rPr>
              <a:t>lehetőség</a:t>
            </a:r>
            <a:r>
              <a:rPr lang="hu-HU" sz="3300" dirty="0" smtClean="0">
                <a:latin typeface="+mj-lt"/>
              </a:rPr>
              <a:t>: </a:t>
            </a:r>
            <a:r>
              <a:rPr lang="hu-HU" sz="3300" b="1" dirty="0">
                <a:latin typeface="+mj-lt"/>
              </a:rPr>
              <a:t>2021. április 7. 8 óra 00 perc – 2021. május 7. 12 óra 00 perc</a:t>
            </a:r>
            <a:endParaRPr lang="hu-HU" sz="3300" b="1" dirty="0" smtClean="0">
              <a:latin typeface="+mj-lt"/>
            </a:endParaRPr>
          </a:p>
          <a:p>
            <a:r>
              <a:rPr lang="hu-HU" sz="3300" dirty="0" smtClean="0">
                <a:latin typeface="+mj-lt"/>
              </a:rPr>
              <a:t>A </a:t>
            </a:r>
            <a:r>
              <a:rPr lang="hu-HU" sz="3300" dirty="0">
                <a:latin typeface="+mj-lt"/>
              </a:rPr>
              <a:t>program fókuszában a megfelelő helyi ismeretekkel, kötődéssel rendelkező, kis településeken működő, értékteremtő civil szervezetek támogatása </a:t>
            </a:r>
            <a:r>
              <a:rPr lang="hu-HU" sz="3300" dirty="0" smtClean="0">
                <a:latin typeface="+mj-lt"/>
              </a:rPr>
              <a:t>állt. </a:t>
            </a:r>
            <a:endParaRPr lang="hu-HU" sz="3300" dirty="0">
              <a:latin typeface="+mj-lt"/>
            </a:endParaRPr>
          </a:p>
          <a:p>
            <a:r>
              <a:rPr lang="hu-HU" sz="3300" dirty="0">
                <a:latin typeface="+mj-lt"/>
              </a:rPr>
              <a:t>A Falusi Civil Alap támogatásaira </a:t>
            </a:r>
            <a:r>
              <a:rPr lang="hu-HU" sz="3300" b="1" dirty="0">
                <a:latin typeface="+mj-lt"/>
              </a:rPr>
              <a:t>pályázatot </a:t>
            </a:r>
            <a:r>
              <a:rPr lang="hu-HU" sz="3300" b="1" dirty="0" smtClean="0">
                <a:latin typeface="+mj-lt"/>
              </a:rPr>
              <a:t>nyújthatott </a:t>
            </a:r>
            <a:r>
              <a:rPr lang="hu-HU" sz="3300" b="1" dirty="0">
                <a:latin typeface="+mj-lt"/>
              </a:rPr>
              <a:t>be</a:t>
            </a:r>
            <a:r>
              <a:rPr lang="hu-HU" sz="3300" dirty="0">
                <a:latin typeface="+mj-lt"/>
              </a:rPr>
              <a:t> az egyesülési jogról, a közhasznú jogállásról, valamint a civil szervezetek működéséről és támogatásáról szóló 2011. évi CLXXV. törvény (Civil tv.) 2. § 6. pont b) és c) alpontja szerinti </a:t>
            </a:r>
            <a:r>
              <a:rPr lang="hu-HU" sz="3300" b="1" dirty="0">
                <a:latin typeface="+mj-lt"/>
              </a:rPr>
              <a:t>egyesület és alapítvány.</a:t>
            </a:r>
            <a:endParaRPr lang="hu-HU" sz="3300" dirty="0">
              <a:latin typeface="+mj-lt"/>
            </a:endParaRPr>
          </a:p>
          <a:p>
            <a:r>
              <a:rPr lang="hu-HU" sz="3300" dirty="0">
                <a:latin typeface="+mj-lt"/>
              </a:rPr>
              <a:t>A </a:t>
            </a:r>
            <a:r>
              <a:rPr lang="hu-HU" sz="3300" b="1" dirty="0">
                <a:latin typeface="+mj-lt"/>
              </a:rPr>
              <a:t>Falusi Civil Alap </a:t>
            </a:r>
            <a:r>
              <a:rPr lang="hu-HU" sz="3300" dirty="0">
                <a:latin typeface="+mj-lt"/>
              </a:rPr>
              <a:t>pályázati kiírása keretében lehetőség </a:t>
            </a:r>
            <a:r>
              <a:rPr lang="hu-HU" sz="3300" dirty="0" smtClean="0">
                <a:latin typeface="+mj-lt"/>
              </a:rPr>
              <a:t>volt </a:t>
            </a:r>
            <a:r>
              <a:rPr lang="hu-HU" sz="3300" b="1" dirty="0" smtClean="0">
                <a:latin typeface="+mj-lt"/>
              </a:rPr>
              <a:t>infrastruktúra-támogatás </a:t>
            </a:r>
            <a:r>
              <a:rPr lang="hu-HU" sz="3300" b="1" dirty="0">
                <a:latin typeface="+mj-lt"/>
              </a:rPr>
              <a:t>vagy programszervezési támogatás </a:t>
            </a:r>
            <a:r>
              <a:rPr lang="hu-HU" sz="3300" dirty="0">
                <a:latin typeface="+mj-lt"/>
              </a:rPr>
              <a:t>igénybevételére.</a:t>
            </a:r>
          </a:p>
          <a:p>
            <a:r>
              <a:rPr lang="hu-HU" sz="3300" b="1" dirty="0"/>
              <a:t> A támogatott tevékenység </a:t>
            </a:r>
            <a:r>
              <a:rPr lang="hu-HU" sz="3300" b="1" dirty="0" smtClean="0"/>
              <a:t>időtartama</a:t>
            </a:r>
            <a:r>
              <a:rPr lang="hu-HU" sz="3300" b="1" dirty="0"/>
              <a:t>: </a:t>
            </a:r>
            <a:r>
              <a:rPr lang="hu-HU" sz="3300" b="1" dirty="0" smtClean="0"/>
              <a:t>2021. </a:t>
            </a:r>
            <a:r>
              <a:rPr lang="hu-HU" sz="3300" b="1" dirty="0"/>
              <a:t>január 1. – </a:t>
            </a:r>
            <a:r>
              <a:rPr lang="hu-HU" sz="3300" b="1" dirty="0" smtClean="0"/>
              <a:t>2022. </a:t>
            </a:r>
            <a:r>
              <a:rPr lang="hu-HU" sz="3300" b="1" dirty="0"/>
              <a:t>június 30</a:t>
            </a:r>
            <a:r>
              <a:rPr lang="hu-HU" sz="3300" dirty="0"/>
              <a:t>. közötti időszak, </a:t>
            </a:r>
            <a:r>
              <a:rPr lang="hu-HU" sz="3300" b="1" dirty="0"/>
              <a:t>egy pályázó kizárólag egy pályázatot</a:t>
            </a:r>
            <a:r>
              <a:rPr lang="hu-HU" sz="3300" dirty="0"/>
              <a:t> </a:t>
            </a:r>
            <a:r>
              <a:rPr lang="hu-HU" sz="3300" dirty="0" smtClean="0"/>
              <a:t>nyújthatott be. </a:t>
            </a:r>
          </a:p>
          <a:p>
            <a:r>
              <a:rPr lang="hu-HU" sz="3300" dirty="0" smtClean="0"/>
              <a:t>A </a:t>
            </a:r>
            <a:r>
              <a:rPr lang="hu-HU" sz="3300" dirty="0"/>
              <a:t>pályázatot kizárólag elektronikus úton, a </a:t>
            </a:r>
            <a:r>
              <a:rPr lang="hu-HU" sz="3300" b="1" dirty="0"/>
              <a:t>Nemzetpolitikai Informatikai Rendszeren </a:t>
            </a:r>
            <a:r>
              <a:rPr lang="hu-HU" sz="3300" dirty="0"/>
              <a:t>(</a:t>
            </a:r>
            <a:r>
              <a:rPr lang="hu-HU" sz="3300" b="1" dirty="0"/>
              <a:t>NIR</a:t>
            </a:r>
            <a:r>
              <a:rPr lang="hu-HU" sz="3300" dirty="0"/>
              <a:t>) keresztül </a:t>
            </a:r>
            <a:r>
              <a:rPr lang="hu-HU" sz="3300" dirty="0" smtClean="0"/>
              <a:t>lehetett </a:t>
            </a:r>
            <a:r>
              <a:rPr lang="hu-HU" sz="3300" dirty="0"/>
              <a:t>benyújtani.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6416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FCA kategóriák</a:t>
            </a:r>
            <a:endParaRPr lang="hu-H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349717"/>
              </p:ext>
            </p:extLst>
          </p:nvPr>
        </p:nvGraphicFramePr>
        <p:xfrm>
          <a:off x="683568" y="1988841"/>
          <a:ext cx="7632848" cy="4408789"/>
        </p:xfrm>
        <a:graphic>
          <a:graphicData uri="http://schemas.openxmlformats.org/drawingml/2006/table">
            <a:tbl>
              <a:tblPr firstRow="1" firstCol="1" bandRow="1"/>
              <a:tblGrid>
                <a:gridCol w="2337559"/>
                <a:gridCol w="2803482"/>
                <a:gridCol w="2491807"/>
              </a:tblGrid>
              <a:tr h="1008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Kategória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Az igényelhető támogatási összeg felső határa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FCA-KP–1–2021/1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Ingatlanberuházási, felújítási támogatás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6 000 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FCA-KP–1–2021/2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Gépjárműbeszerzési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5 000 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FCA-KP–1–2021/3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Eszközbeszerzési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2 000 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FCA-KP–1–2021/4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Programszervezési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2 000 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5473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FCA 2021 nyertesek db országosan</a:t>
            </a:r>
            <a:endParaRPr lang="hu-H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353952"/>
              </p:ext>
            </p:extLst>
          </p:nvPr>
        </p:nvGraphicFramePr>
        <p:xfrm>
          <a:off x="611561" y="1988841"/>
          <a:ext cx="7848869" cy="4392489"/>
        </p:xfrm>
        <a:graphic>
          <a:graphicData uri="http://schemas.openxmlformats.org/drawingml/2006/table">
            <a:tbl>
              <a:tblPr firstRow="1" firstCol="1" bandRow="1"/>
              <a:tblGrid>
                <a:gridCol w="2588309"/>
                <a:gridCol w="1289957"/>
                <a:gridCol w="1396287"/>
                <a:gridCol w="1287158"/>
                <a:gridCol w="1287158"/>
              </a:tblGrid>
              <a:tr h="1298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Pályázati kategória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Beadott pályázatok száma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Érvényes pályázatok száma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Nyertes pályázatok száma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Nyerési arány</a:t>
                      </a:r>
                      <a:endParaRPr lang="hu-H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FCA-KP-1-2021/1 (ingatlan)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1064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1032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318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29,9%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FCA-KP-1-2021/2 (gépjármű)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1603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1564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20,6%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FCA-KP-1-2021/3 (eszközbeszerzés)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1546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1524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505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32,7%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FCA-KP-1-2021/4 (programtámogatás)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821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808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337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5034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4928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1490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29,6%</a:t>
                      </a:r>
                      <a:endParaRPr lang="hu-H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377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1"/>
                </a:solidFill>
              </a:rPr>
              <a:t>FCA 2021 nyertesek </a:t>
            </a:r>
            <a:r>
              <a:rPr lang="hu-HU" b="1" dirty="0" smtClean="0">
                <a:solidFill>
                  <a:schemeClr val="tx1"/>
                </a:solidFill>
              </a:rPr>
              <a:t>Ft </a:t>
            </a:r>
            <a:r>
              <a:rPr lang="hu-HU" b="1" dirty="0">
                <a:solidFill>
                  <a:schemeClr val="tx1"/>
                </a:solidFill>
              </a:rPr>
              <a:t>országosan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869275"/>
              </p:ext>
            </p:extLst>
          </p:nvPr>
        </p:nvGraphicFramePr>
        <p:xfrm>
          <a:off x="611560" y="1916832"/>
          <a:ext cx="7848872" cy="4732020"/>
        </p:xfrm>
        <a:graphic>
          <a:graphicData uri="http://schemas.openxmlformats.org/drawingml/2006/table">
            <a:tbl>
              <a:tblPr firstRow="1" firstCol="1" bandRow="1"/>
              <a:tblGrid>
                <a:gridCol w="1846793"/>
                <a:gridCol w="1500520"/>
                <a:gridCol w="1385095"/>
                <a:gridCol w="1558232"/>
                <a:gridCol w="1558232"/>
              </a:tblGrid>
              <a:tr h="12421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Pályázati kategória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Beadott támogatási igény (Ft)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Érvényes támogatási igény (Ft)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Nyertes támogatási igény (Ft)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Az elnyert összeg aránya az igényelthez</a:t>
                      </a:r>
                      <a:r>
                        <a:rPr lang="hu-HU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képest</a:t>
                      </a: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hu-H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FCA-KP-1-2021/1 (ingatlan)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5 932 245 060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5 759 841 193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1 729 781 940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29,1%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FCA-KP-1-2021/2 (gépjármű)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7 841 245 496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7 648 212 546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1 599 711 737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20,4%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FCA-KP-1-2021/3 (eszközbeszerzés)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2 751 140 054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2 718 320 842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882 925 535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FCA-KP-1-2021/4 (programtámogatás)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1 438 037 951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1 415 820 196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587 052 808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40,8%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17 962 668 561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17 542 194 777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4 799 472 020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26,7%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6575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FCA 2021 </a:t>
            </a:r>
            <a:r>
              <a:rPr lang="hu-HU" sz="3600" b="1" dirty="0" smtClean="0">
                <a:solidFill>
                  <a:schemeClr val="tx1"/>
                </a:solidFill>
              </a:rPr>
              <a:t>nyertesek (db) megyei bontás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76512"/>
              </p:ext>
            </p:extLst>
          </p:nvPr>
        </p:nvGraphicFramePr>
        <p:xfrm>
          <a:off x="539552" y="1967821"/>
          <a:ext cx="8064897" cy="4197482"/>
        </p:xfrm>
        <a:graphic>
          <a:graphicData uri="http://schemas.openxmlformats.org/drawingml/2006/table">
            <a:tbl>
              <a:tblPr/>
              <a:tblGrid>
                <a:gridCol w="3367955"/>
                <a:gridCol w="1808323"/>
                <a:gridCol w="1831807"/>
                <a:gridCol w="1056812"/>
              </a:tblGrid>
              <a:tr h="67832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 támogatott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Bács-Kiskun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Baranya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Békés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Borsod-Abaúj-Zemplén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Csongrád-Csanád </a:t>
                      </a:r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Fejér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Győr-Moson-Sopron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Hajdú-Bihar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Heves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6963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FCA 2021 nyertesek (db) megyei bontás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438927"/>
              </p:ext>
            </p:extLst>
          </p:nvPr>
        </p:nvGraphicFramePr>
        <p:xfrm>
          <a:off x="467544" y="1849675"/>
          <a:ext cx="8208912" cy="3707540"/>
        </p:xfrm>
        <a:graphic>
          <a:graphicData uri="http://schemas.openxmlformats.org/drawingml/2006/table">
            <a:tbl>
              <a:tblPr/>
              <a:tblGrid>
                <a:gridCol w="3384376"/>
                <a:gridCol w="1080120"/>
                <a:gridCol w="1944216"/>
                <a:gridCol w="1800200"/>
              </a:tblGrid>
              <a:tr h="5837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 támogatott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Jász-Nagykun-Szolnok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Komárom-Esztergom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Nógrád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Somogy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Szabolcs-Szatmár-Bereg 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Tolna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Veszprém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Zala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9066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>
                <a:solidFill>
                  <a:schemeClr val="tx1"/>
                </a:solidFill>
              </a:rPr>
              <a:t>FCA 2021 nyertesek </a:t>
            </a:r>
            <a:r>
              <a:rPr lang="hu-HU" sz="3600" b="1" dirty="0" smtClean="0">
                <a:solidFill>
                  <a:schemeClr val="tx1"/>
                </a:solidFill>
              </a:rPr>
              <a:t>(forint) </a:t>
            </a:r>
            <a:r>
              <a:rPr lang="hu-HU" sz="3600" b="1" dirty="0">
                <a:solidFill>
                  <a:schemeClr val="tx1"/>
                </a:solidFill>
              </a:rPr>
              <a:t>megyei bontás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01310"/>
              </p:ext>
            </p:extLst>
          </p:nvPr>
        </p:nvGraphicFramePr>
        <p:xfrm>
          <a:off x="539552" y="2034385"/>
          <a:ext cx="8136904" cy="4202590"/>
        </p:xfrm>
        <a:graphic>
          <a:graphicData uri="http://schemas.openxmlformats.org/drawingml/2006/table">
            <a:tbl>
              <a:tblPr/>
              <a:tblGrid>
                <a:gridCol w="4536504"/>
                <a:gridCol w="3600400"/>
              </a:tblGrid>
              <a:tr h="386503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Bács-Kiskun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245 070 532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Baranya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240 823 530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Békés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140 605 460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Borsod-Abaúj-Zemplén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458 577 964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Csongrád-Csanád </a:t>
                      </a: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118 782 939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Fejér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283 353 267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Győr-Moson-Sopron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514 941 443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Hajdú-Bihar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132 466 031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Heves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239 301 061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4097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>
                <a:solidFill>
                  <a:prstClr val="black"/>
                </a:solidFill>
              </a:rPr>
              <a:t>FCA 2021 nyertesek (forint) megyei bontás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476746"/>
              </p:ext>
            </p:extLst>
          </p:nvPr>
        </p:nvGraphicFramePr>
        <p:xfrm>
          <a:off x="539552" y="2034381"/>
          <a:ext cx="8136904" cy="4176678"/>
        </p:xfrm>
        <a:graphic>
          <a:graphicData uri="http://schemas.openxmlformats.org/drawingml/2006/table">
            <a:tbl>
              <a:tblPr/>
              <a:tblGrid>
                <a:gridCol w="4824536"/>
                <a:gridCol w="3312368"/>
              </a:tblGrid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Jász-Nagykun-Szolnok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116 031 896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Komárom-Esztergom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129 432 639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82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Nógrád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177 453 325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320 357 063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Somogy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331 532 651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037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Szabolcs-Szatmár-Bereg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431 794 180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Tolna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191 765 509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218 208 848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Veszprém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265 441 942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Zala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243 531 740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568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A Városi Civil Alap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>
                <a:latin typeface="+mj-lt"/>
              </a:rPr>
              <a:t>A Gazdasági Kabinet 2020. november 3-án döntött a Falusi Civil Alaphoz hasonló, de az 5000 fő feletti településeken székhellyel rendelkező civil szervezetek támogatását biztosító forrásról. </a:t>
            </a:r>
            <a:r>
              <a:rPr lang="hu-HU" b="1" dirty="0" smtClean="0">
                <a:latin typeface="+mj-lt"/>
              </a:rPr>
              <a:t>A </a:t>
            </a:r>
            <a:r>
              <a:rPr lang="hu-HU" b="1" dirty="0">
                <a:latin typeface="+mj-lt"/>
              </a:rPr>
              <a:t>támogatási keretösszeg </a:t>
            </a:r>
            <a:r>
              <a:rPr lang="hu-HU" b="1" dirty="0" smtClean="0">
                <a:latin typeface="+mj-lt"/>
              </a:rPr>
              <a:t>4.4 MRD. Ft volt.</a:t>
            </a:r>
          </a:p>
          <a:p>
            <a:r>
              <a:rPr lang="hu-HU" dirty="0">
                <a:latin typeface="+mj-lt"/>
              </a:rPr>
              <a:t>Pályázat megjelenése: 2021. március 22. (hétfő</a:t>
            </a:r>
            <a:r>
              <a:rPr lang="hu-HU" dirty="0" smtClean="0">
                <a:latin typeface="+mj-lt"/>
              </a:rPr>
              <a:t>) volt.</a:t>
            </a:r>
            <a:endParaRPr lang="hu-HU" dirty="0">
              <a:latin typeface="+mj-lt"/>
            </a:endParaRPr>
          </a:p>
          <a:p>
            <a:r>
              <a:rPr lang="hu-HU" dirty="0">
                <a:latin typeface="+mj-lt"/>
              </a:rPr>
              <a:t>Benyújtási határidő: 2021. április 21. – 2021. május 21</a:t>
            </a:r>
            <a:r>
              <a:rPr lang="hu-HU" dirty="0" smtClean="0">
                <a:latin typeface="+mj-lt"/>
              </a:rPr>
              <a:t>.</a:t>
            </a:r>
          </a:p>
          <a:p>
            <a:r>
              <a:rPr lang="hu-HU" dirty="0" smtClean="0">
                <a:latin typeface="+mj-lt"/>
              </a:rPr>
              <a:t>Több, mint </a:t>
            </a:r>
            <a:r>
              <a:rPr lang="hu-HU" b="1" dirty="0" smtClean="0">
                <a:latin typeface="+mj-lt"/>
              </a:rPr>
              <a:t>45 MRD. Ft igény </a:t>
            </a:r>
            <a:r>
              <a:rPr lang="hu-HU" dirty="0" smtClean="0">
                <a:latin typeface="+mj-lt"/>
              </a:rPr>
              <a:t>érkezett be a </a:t>
            </a:r>
            <a:r>
              <a:rPr lang="hu-HU" dirty="0" err="1" smtClean="0">
                <a:latin typeface="+mj-lt"/>
              </a:rPr>
              <a:t>VCA-ra</a:t>
            </a:r>
            <a:r>
              <a:rPr lang="hu-HU" dirty="0" smtClean="0">
                <a:latin typeface="+mj-lt"/>
              </a:rPr>
              <a:t>!</a:t>
            </a:r>
            <a:endParaRPr lang="hu-HU" dirty="0">
              <a:latin typeface="+mj-lt"/>
            </a:endParaRPr>
          </a:p>
          <a:p>
            <a:endParaRPr lang="hu-HU" dirty="0">
              <a:latin typeface="+mj-lt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13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 NEA teljes keretösszegének változása (milliárd </a:t>
            </a:r>
            <a:r>
              <a:rPr lang="hu-HU" sz="3600" b="1" dirty="0" err="1">
                <a:solidFill>
                  <a:schemeClr val="tx1"/>
                </a:solidFill>
              </a:rPr>
              <a:t>f</a:t>
            </a:r>
            <a:r>
              <a:rPr lang="hu-HU" sz="3600" b="1" dirty="0" err="1" smtClean="0">
                <a:solidFill>
                  <a:schemeClr val="tx1"/>
                </a:solidFill>
              </a:rPr>
              <a:t>t</a:t>
            </a:r>
            <a:r>
              <a:rPr lang="hu-HU" sz="3600" b="1" dirty="0" smtClean="0">
                <a:solidFill>
                  <a:schemeClr val="tx1"/>
                </a:solidFill>
              </a:rPr>
              <a:t>)</a:t>
            </a:r>
            <a:endParaRPr lang="hu-H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341839"/>
              </p:ext>
            </p:extLst>
          </p:nvPr>
        </p:nvGraphicFramePr>
        <p:xfrm>
          <a:off x="827584" y="2276872"/>
          <a:ext cx="7560840" cy="3240360"/>
        </p:xfrm>
        <a:graphic>
          <a:graphicData uri="http://schemas.openxmlformats.org/drawingml/2006/table">
            <a:tbl>
              <a:tblPr/>
              <a:tblGrid>
                <a:gridCol w="1132783"/>
                <a:gridCol w="599708"/>
                <a:gridCol w="599708"/>
                <a:gridCol w="548121"/>
                <a:gridCol w="556716"/>
                <a:gridCol w="600784"/>
                <a:gridCol w="558868"/>
                <a:gridCol w="596127"/>
                <a:gridCol w="600784"/>
                <a:gridCol w="558868"/>
                <a:gridCol w="558868"/>
                <a:gridCol w="649505"/>
              </a:tblGrid>
              <a:tr h="59690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3452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NEA teljes keretösszeg (milliárd Ft)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9,288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10,869</a:t>
                      </a:r>
                      <a:endParaRPr lang="hu-H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9134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VCA </a:t>
            </a:r>
            <a:r>
              <a:rPr lang="hu-HU" b="1" dirty="0">
                <a:solidFill>
                  <a:schemeClr val="tx1"/>
                </a:solidFill>
              </a:rPr>
              <a:t>2021 nyertesek Ft országosan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556259"/>
              </p:ext>
            </p:extLst>
          </p:nvPr>
        </p:nvGraphicFramePr>
        <p:xfrm>
          <a:off x="683568" y="1628800"/>
          <a:ext cx="7848872" cy="5081760"/>
        </p:xfrm>
        <a:graphic>
          <a:graphicData uri="http://schemas.openxmlformats.org/drawingml/2006/table">
            <a:tbl>
              <a:tblPr firstRow="1" firstCol="1" bandRow="1"/>
              <a:tblGrid>
                <a:gridCol w="2808312"/>
                <a:gridCol w="1298656"/>
                <a:gridCol w="1342914"/>
                <a:gridCol w="1199495"/>
                <a:gridCol w="1199495"/>
              </a:tblGrid>
              <a:tr h="129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Pályázati kategória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Beadott támogatási igény (Ft)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Érvényes támogatási igény (Ft)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Nyertes támogatási igény (Ft)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Az elnyert összeg aránya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VCA-KP-1-2021/1 (ingatlan)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6 245 790 837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5 993 637 194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433 593 508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6,9%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VCA-KP-1-2021/2 (gépjármű)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7 001 962 320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6 912 100 570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377 257 485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5,4%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VCA-KP-1-2021/3 (eszközbeszerzés)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6 844 490 061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6 813 391 769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319 529 756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4,7%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VCA-KP-1-2021/4 (programtámogatás)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11 537 281 020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11 499 661 820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1 066 162 110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9,2%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VCA-KP-1-2021/5 (kommunikációs támogatás)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13 464 154 618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13 461 784 618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2 203 457 141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16,4%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45 093 678 856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44 680 575 971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4 400 000 </a:t>
                      </a:r>
                      <a:r>
                        <a:rPr lang="hu-HU" sz="18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000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9,8%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560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VCA </a:t>
            </a:r>
            <a:r>
              <a:rPr lang="hu-HU" sz="3600" b="1" dirty="0">
                <a:solidFill>
                  <a:schemeClr val="tx1"/>
                </a:solidFill>
              </a:rPr>
              <a:t>2021 nyertesek (db) megyei bontás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346930"/>
              </p:ext>
            </p:extLst>
          </p:nvPr>
        </p:nvGraphicFramePr>
        <p:xfrm>
          <a:off x="467544" y="1939131"/>
          <a:ext cx="8208911" cy="4447298"/>
        </p:xfrm>
        <a:graphic>
          <a:graphicData uri="http://schemas.openxmlformats.org/drawingml/2006/table">
            <a:tbl>
              <a:tblPr/>
              <a:tblGrid>
                <a:gridCol w="3851919"/>
                <a:gridCol w="2020281"/>
                <a:gridCol w="1022311"/>
                <a:gridCol w="1314400"/>
              </a:tblGrid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Elutasított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Végösszeg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Bács-Kiskun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Baranya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Békés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Borsod-Abaúj-Zemplén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Csongrád-Csanád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Fejér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Győr-Moson-Sopron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Hajdú-Bihar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Heves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8771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VCA 2021 nyertesek (db) megyei bontás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44988"/>
              </p:ext>
            </p:extLst>
          </p:nvPr>
        </p:nvGraphicFramePr>
        <p:xfrm>
          <a:off x="467544" y="1939127"/>
          <a:ext cx="8208911" cy="4298184"/>
        </p:xfrm>
        <a:graphic>
          <a:graphicData uri="http://schemas.openxmlformats.org/drawingml/2006/table">
            <a:tbl>
              <a:tblPr/>
              <a:tblGrid>
                <a:gridCol w="4248472"/>
                <a:gridCol w="1563189"/>
                <a:gridCol w="1011772"/>
                <a:gridCol w="1385478"/>
              </a:tblGrid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Elutasított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Végösszeg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Jász-Nagykun-Szolnok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Komárom-Esztergom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Nógrád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Somogy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Szabolcs-Szatmár-Bereg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Tolna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Veszprém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Zala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2995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M</a:t>
            </a:r>
            <a:r>
              <a:rPr lang="hu-HU" sz="3600" b="1" dirty="0" smtClean="0">
                <a:solidFill>
                  <a:schemeClr val="tx1"/>
                </a:solidFill>
              </a:rPr>
              <a:t>egyei összesítő (forint) 2021-ben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>
                <a:latin typeface="+mj-lt"/>
              </a:rPr>
              <a:t>NEA egyszerűsített támogatás: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             60.158.339 Ft</a:t>
            </a:r>
          </a:p>
          <a:p>
            <a:r>
              <a:rPr lang="hu-HU" sz="2400" dirty="0" smtClean="0">
                <a:latin typeface="+mj-lt"/>
              </a:rPr>
              <a:t>NEA összevont támogatás: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                   344.784.583 </a:t>
            </a:r>
            <a:r>
              <a:rPr lang="hu-HU" sz="2400" dirty="0">
                <a:latin typeface="+mj-lt"/>
              </a:rPr>
              <a:t>Ft </a:t>
            </a:r>
            <a:endParaRPr lang="hu-HU" sz="2400" dirty="0" smtClean="0">
              <a:latin typeface="+mj-lt"/>
            </a:endParaRPr>
          </a:p>
          <a:p>
            <a:r>
              <a:rPr lang="hu-HU" sz="2400" dirty="0" smtClean="0">
                <a:latin typeface="+mj-lt"/>
              </a:rPr>
              <a:t>NEA normatív támogatás: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                         9.815.113 Ft</a:t>
            </a:r>
          </a:p>
          <a:p>
            <a:r>
              <a:rPr lang="hu-HU" sz="2400" dirty="0" smtClean="0">
                <a:latin typeface="+mj-lt"/>
              </a:rPr>
              <a:t>Falusi Civil Alap:</a:t>
            </a:r>
            <a:r>
              <a:rPr lang="hu-H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hu-HU" sz="2400" dirty="0" smtClean="0">
                <a:solidFill>
                  <a:srgbClr val="000000"/>
                </a:solidFill>
                <a:latin typeface="+mj-lt"/>
              </a:rPr>
              <a:t>                                      118.782.939 Ft</a:t>
            </a:r>
            <a:endParaRPr lang="hu-HU" sz="2400" dirty="0" smtClean="0">
              <a:latin typeface="+mj-lt"/>
            </a:endParaRPr>
          </a:p>
          <a:p>
            <a:r>
              <a:rPr lang="hu-HU" sz="2400" dirty="0" smtClean="0">
                <a:latin typeface="+mj-lt"/>
              </a:rPr>
              <a:t>Városi Civil Alap:                                      152.004.600 Ft</a:t>
            </a:r>
          </a:p>
          <a:p>
            <a:pPr marL="0" indent="0">
              <a:buNone/>
            </a:pPr>
            <a:r>
              <a:rPr lang="hu-HU" sz="2800" b="1" u="sng" dirty="0" smtClean="0">
                <a:latin typeface="+mj-lt"/>
              </a:rPr>
              <a:t>Összesen:                                         685.545.574 Ft</a:t>
            </a:r>
            <a:endParaRPr lang="hu-HU" sz="2800" b="1" u="sng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97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Összefoglaló a NEA rendelet 2021. évi legfontosabb módosításairól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latin typeface="+mj-lt"/>
              </a:rPr>
              <a:t>A Miniszterelnökséget vezető miniszter 11/2021. (IX. 17.) </a:t>
            </a:r>
            <a:r>
              <a:rPr lang="hu-HU" sz="2400" b="1" dirty="0" err="1">
                <a:latin typeface="+mj-lt"/>
              </a:rPr>
              <a:t>MvM</a:t>
            </a:r>
            <a:r>
              <a:rPr lang="hu-HU" sz="2400" b="1" dirty="0">
                <a:latin typeface="+mj-lt"/>
              </a:rPr>
              <a:t> rendelete a Nemzeti Együttműködési Alappal kapcsolatos egyes kérdésekről szóló 5/2012. (II. 16.) KIM rendelet módosításáról</a:t>
            </a:r>
          </a:p>
          <a:p>
            <a:pPr marL="457200" indent="-457200">
              <a:buFont typeface="+mj-lt"/>
              <a:buAutoNum type="arabicPeriod"/>
            </a:pPr>
            <a:endParaRPr lang="hu-HU" sz="2400" dirty="0" smtClean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400" smtClean="0">
                <a:latin typeface="+mj-lt"/>
              </a:rPr>
              <a:t>Az </a:t>
            </a:r>
            <a:r>
              <a:rPr lang="hu-HU" sz="2400" dirty="0">
                <a:latin typeface="+mj-lt"/>
              </a:rPr>
              <a:t>egyszerűsített támogatás összegének megemelése </a:t>
            </a:r>
            <a:r>
              <a:rPr lang="hu-HU" sz="2400" dirty="0" smtClean="0">
                <a:latin typeface="+mj-lt"/>
              </a:rPr>
              <a:t>300 e forintról 350 e forintra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Új egyszerűsített forma 150 e forint összeggel az összevont kategórián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Az MFP támogatások nem számítanak bele az egyszerűsített támogatás 5 millió forintos határértékébe.</a:t>
            </a:r>
          </a:p>
          <a:p>
            <a:pPr marL="457200" indent="-457200">
              <a:buFont typeface="+mj-lt"/>
              <a:buAutoNum type="arabicPeriod"/>
            </a:pPr>
            <a:endParaRPr lang="hu-HU" sz="2200" dirty="0" smtClean="0">
              <a:latin typeface="+mj-lt"/>
            </a:endParaRPr>
          </a:p>
          <a:p>
            <a:pPr lvl="0"/>
            <a:endParaRPr lang="hu-HU" sz="2400" dirty="0">
              <a:latin typeface="+mj-lt"/>
            </a:endParaRPr>
          </a:p>
          <a:p>
            <a:endParaRPr lang="hu-HU" b="1" dirty="0" smtClean="0"/>
          </a:p>
          <a:p>
            <a:endParaRPr lang="hu-HU" dirty="0">
              <a:latin typeface="+mj-lt"/>
            </a:endParaRPr>
          </a:p>
          <a:p>
            <a:pPr lvl="0"/>
            <a:endParaRPr lang="hu-HU" dirty="0">
              <a:latin typeface="+mj-lt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1055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1550" y="1700808"/>
            <a:ext cx="8100900" cy="1279792"/>
          </a:xfrm>
        </p:spPr>
        <p:txBody>
          <a:bodyPr>
            <a:normAutofit/>
          </a:bodyPr>
          <a:lstStyle/>
          <a:p>
            <a:pPr algn="ctr"/>
            <a:r>
              <a:rPr lang="hu-HU" sz="3900" b="1" dirty="0" smtClean="0">
                <a:solidFill>
                  <a:schemeClr val="tx1"/>
                </a:solidFill>
                <a:latin typeface="Palatino Linotype" pitchFamily="18" charset="0"/>
              </a:rPr>
              <a:t>Köszönöm megtisztelő figyelmüket!</a:t>
            </a:r>
            <a:endParaRPr lang="hu-HU" sz="39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02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Egyszerűsített támogatás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helyi vagy területi hatókörű civil szervezetek egyszerűsített támogatása, amelyet a civil szervezet alapcél szerinti tevékenységéhez kapcsolódó költségeinek fedezésére </a:t>
            </a:r>
            <a:r>
              <a:rPr lang="hu-HU" dirty="0" smtClean="0"/>
              <a:t>fordít. </a:t>
            </a:r>
          </a:p>
          <a:p>
            <a:pPr lvl="0"/>
            <a:r>
              <a:rPr lang="hu-HU" b="1" u="sng" dirty="0" smtClean="0"/>
              <a:t>Jogosultsági </a:t>
            </a:r>
            <a:r>
              <a:rPr lang="hu-HU" b="1" u="sng" dirty="0"/>
              <a:t>alapon, beérkezési sorrendben </a:t>
            </a:r>
            <a:r>
              <a:rPr lang="hu-HU" dirty="0"/>
              <a:t>a támogatási keret kimerüléséig </a:t>
            </a:r>
            <a:r>
              <a:rPr lang="hu-HU" dirty="0" smtClean="0"/>
              <a:t>biztosítandó.</a:t>
            </a:r>
            <a:endParaRPr lang="hu-HU" dirty="0"/>
          </a:p>
          <a:p>
            <a:pPr lvl="0"/>
            <a:r>
              <a:rPr lang="hu-HU" dirty="0" smtClean="0"/>
              <a:t>Az </a:t>
            </a:r>
            <a:r>
              <a:rPr lang="hu-HU" dirty="0"/>
              <a:t>egyszerűsített támogatás esetén </a:t>
            </a:r>
            <a:r>
              <a:rPr lang="hu-HU" dirty="0" smtClean="0"/>
              <a:t>az </a:t>
            </a:r>
            <a:r>
              <a:rPr lang="hu-HU" dirty="0"/>
              <a:t>Alapkezelő </a:t>
            </a:r>
            <a:r>
              <a:rPr lang="hu-HU" dirty="0" smtClean="0"/>
              <a:t>támogatói </a:t>
            </a:r>
            <a:r>
              <a:rPr lang="hu-HU" dirty="0"/>
              <a:t>okiratot bocsát ki.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326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</a:rPr>
              <a:t>Az egyszerűsített támogatás feltételei 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Helyi </a:t>
            </a:r>
            <a:r>
              <a:rPr lang="hu-HU" b="1" dirty="0"/>
              <a:t>vagy területi hatókörű </a:t>
            </a:r>
            <a:r>
              <a:rPr lang="hu-HU" dirty="0" smtClean="0"/>
              <a:t>civil szervezet</a:t>
            </a:r>
          </a:p>
          <a:p>
            <a:r>
              <a:rPr lang="hu-HU" dirty="0" smtClean="0"/>
              <a:t>A megelőző </a:t>
            </a:r>
            <a:r>
              <a:rPr lang="hu-HU" b="1" dirty="0"/>
              <a:t>két évben számviteli beszámolóval </a:t>
            </a:r>
            <a:r>
              <a:rPr lang="hu-HU" b="1" dirty="0" smtClean="0"/>
              <a:t>kell </a:t>
            </a:r>
            <a:r>
              <a:rPr lang="hu-HU" dirty="0" smtClean="0"/>
              <a:t>rendelkeznie a szervezetnek, </a:t>
            </a:r>
            <a:endParaRPr lang="hu-HU" dirty="0"/>
          </a:p>
          <a:p>
            <a:r>
              <a:rPr lang="hu-HU" u="sng" dirty="0"/>
              <a:t>megelőző két üzleti évben </a:t>
            </a:r>
            <a:r>
              <a:rPr lang="hu-HU" b="1" u="sng" dirty="0"/>
              <a:t>bevétele egyik évben sem </a:t>
            </a:r>
            <a:r>
              <a:rPr lang="hu-HU" b="1" u="sng" dirty="0" smtClean="0"/>
              <a:t>érheti </a:t>
            </a:r>
            <a:r>
              <a:rPr lang="hu-HU" b="1" u="sng" dirty="0"/>
              <a:t>el </a:t>
            </a:r>
            <a:r>
              <a:rPr lang="hu-HU" u="sng" dirty="0"/>
              <a:t>az </a:t>
            </a:r>
            <a:r>
              <a:rPr lang="hu-HU" b="1" u="sng" dirty="0"/>
              <a:t>ötmillió forintot</a:t>
            </a:r>
            <a:r>
              <a:rPr lang="hu-HU" dirty="0"/>
              <a:t>, és </a:t>
            </a:r>
          </a:p>
          <a:p>
            <a:r>
              <a:rPr lang="hu-HU" b="1" dirty="0"/>
              <a:t>nem </a:t>
            </a:r>
            <a:r>
              <a:rPr lang="hu-HU" b="1" dirty="0" smtClean="0"/>
              <a:t>nyújtottak </a:t>
            </a:r>
            <a:r>
              <a:rPr lang="hu-HU" b="1" dirty="0"/>
              <a:t>be az adott költségvetési évben </a:t>
            </a:r>
            <a:r>
              <a:rPr lang="hu-HU" b="1" dirty="0" smtClean="0"/>
              <a:t>összevont támogatásra </a:t>
            </a:r>
            <a:r>
              <a:rPr lang="hu-HU" b="1" dirty="0"/>
              <a:t>igényt. </a:t>
            </a:r>
          </a:p>
          <a:p>
            <a:r>
              <a:rPr lang="hu-HU" dirty="0"/>
              <a:t>A keret kimerüléséig, </a:t>
            </a:r>
            <a:r>
              <a:rPr lang="hu-HU" dirty="0" smtClean="0"/>
              <a:t>jogosultsági alapon, beérkezési </a:t>
            </a:r>
            <a:r>
              <a:rPr lang="hu-HU" dirty="0"/>
              <a:t>sorrendben az érvényes támogatási igények kielégíthetőek.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9427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Az egyszerűsített támogatás összege és biztosításának módja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támogatás </a:t>
            </a:r>
            <a:r>
              <a:rPr lang="hu-HU" b="1" u="sng" dirty="0"/>
              <a:t>önrész nélkül</a:t>
            </a:r>
            <a:r>
              <a:rPr lang="hu-HU" dirty="0"/>
              <a:t>, támogatási előlegként, vissza nem térítendő </a:t>
            </a:r>
            <a:r>
              <a:rPr lang="hu-HU" dirty="0" smtClean="0"/>
              <a:t>támogatásként biztosítandó</a:t>
            </a:r>
            <a:endParaRPr lang="hu-HU" dirty="0"/>
          </a:p>
          <a:p>
            <a:r>
              <a:rPr lang="hu-HU" dirty="0" smtClean="0"/>
              <a:t>Az </a:t>
            </a:r>
            <a:r>
              <a:rPr lang="hu-HU" dirty="0"/>
              <a:t>egyszerűsített támogatás keretében a támogatási igényben jelzett, de </a:t>
            </a:r>
            <a:r>
              <a:rPr lang="hu-HU" u="sng" dirty="0" smtClean="0"/>
              <a:t>legfeljebb 300.000 Ft összegű </a:t>
            </a:r>
            <a:r>
              <a:rPr lang="hu-HU" u="sng" dirty="0"/>
              <a:t>támogatás </a:t>
            </a:r>
            <a:r>
              <a:rPr lang="hu-HU" dirty="0" smtClean="0"/>
              <a:t>nyújtható. </a:t>
            </a:r>
          </a:p>
          <a:p>
            <a:r>
              <a:rPr lang="hu-HU" b="1" dirty="0" smtClean="0"/>
              <a:t>NEA 2022-ben már 350.000 Ft lesz</a:t>
            </a:r>
            <a:r>
              <a:rPr lang="hu-HU" dirty="0" smtClean="0"/>
              <a:t> </a:t>
            </a:r>
            <a:r>
              <a:rPr lang="hu-HU" dirty="0"/>
              <a:t>az az ilyen módon </a:t>
            </a:r>
            <a:r>
              <a:rPr lang="hu-HU" dirty="0" smtClean="0"/>
              <a:t>elnyerhető összeg.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98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Az egyszerűsített támogatás felhasználása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civil szervezet kizárólag az </a:t>
            </a:r>
            <a:r>
              <a:rPr lang="hu-HU" u="sng" dirty="0"/>
              <a:t>alapcél szerinti tevékenységéhez kapcsolódó költségeinek fedezésére</a:t>
            </a:r>
            <a:r>
              <a:rPr lang="hu-HU" dirty="0"/>
              <a:t> fordíthatja.</a:t>
            </a:r>
          </a:p>
          <a:p>
            <a:r>
              <a:rPr lang="hu-HU" dirty="0"/>
              <a:t>Tehát ez lehet a civil szervezet működési (bérleti díj, rezsi…) és szakmai (program, rendezvény…) költsége is.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125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egyszerűsített támogatás országos </a:t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3200" b="1" dirty="0" smtClean="0">
                <a:solidFill>
                  <a:schemeClr val="tx1"/>
                </a:solidFill>
              </a:rPr>
              <a:t>tapasztalatai </a:t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3200" dirty="0" smtClean="0">
                <a:solidFill>
                  <a:schemeClr val="tx1"/>
                </a:solidFill>
              </a:rPr>
              <a:t>NEA 2019 – NEA 2020 – </a:t>
            </a:r>
            <a:r>
              <a:rPr lang="hu-HU" sz="3200" b="1" dirty="0" smtClean="0">
                <a:solidFill>
                  <a:schemeClr val="tx1"/>
                </a:solidFill>
              </a:rPr>
              <a:t>NEA 2021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2019</a:t>
            </a:r>
          </a:p>
          <a:p>
            <a:r>
              <a:rPr lang="hu-HU" dirty="0" smtClean="0">
                <a:latin typeface="+mj-lt"/>
              </a:rPr>
              <a:t>Beérkezett</a:t>
            </a:r>
            <a:r>
              <a:rPr lang="hu-HU" dirty="0" smtClean="0"/>
              <a:t> </a:t>
            </a:r>
            <a:r>
              <a:rPr lang="hu-HU" dirty="0"/>
              <a:t>pályázatok </a:t>
            </a:r>
            <a:r>
              <a:rPr lang="hu-HU" dirty="0" smtClean="0"/>
              <a:t>száma</a:t>
            </a:r>
            <a:r>
              <a:rPr lang="hu-HU" dirty="0" smtClean="0">
                <a:latin typeface="+mj-lt"/>
              </a:rPr>
              <a:t>: 2491db</a:t>
            </a:r>
          </a:p>
          <a:p>
            <a:r>
              <a:rPr lang="hu-HU" dirty="0" smtClean="0">
                <a:latin typeface="+mj-lt"/>
              </a:rPr>
              <a:t>Nyertes pályázatok száma: 2237 db</a:t>
            </a:r>
          </a:p>
          <a:p>
            <a:r>
              <a:rPr lang="hu-HU" dirty="0" smtClean="0">
                <a:latin typeface="+mj-lt"/>
              </a:rPr>
              <a:t>Nyertes </a:t>
            </a:r>
            <a:r>
              <a:rPr lang="hu-HU" dirty="0">
                <a:latin typeface="+mj-lt"/>
              </a:rPr>
              <a:t>p</a:t>
            </a:r>
            <a:r>
              <a:rPr lang="hu-HU" dirty="0" smtClean="0">
                <a:latin typeface="+mj-lt"/>
              </a:rPr>
              <a:t>ályázatok összege: 445.174.815 Ft</a:t>
            </a:r>
          </a:p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2020</a:t>
            </a:r>
          </a:p>
          <a:p>
            <a:r>
              <a:rPr lang="hu-HU" dirty="0" smtClean="0">
                <a:latin typeface="+mj-lt"/>
              </a:rPr>
              <a:t>Beérkezett: 3012 </a:t>
            </a:r>
          </a:p>
          <a:p>
            <a:r>
              <a:rPr lang="hu-HU" dirty="0" smtClean="0">
                <a:latin typeface="+mj-lt"/>
              </a:rPr>
              <a:t>Nyertes pályázatok száma: 2.799 db</a:t>
            </a:r>
            <a:r>
              <a:rPr lang="hu-HU" dirty="0">
                <a:latin typeface="+mj-lt"/>
              </a:rPr>
              <a:t> </a:t>
            </a:r>
            <a:endParaRPr lang="hu-HU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Nyertes </a:t>
            </a:r>
            <a:r>
              <a:rPr lang="hu-HU" dirty="0">
                <a:latin typeface="+mj-lt"/>
              </a:rPr>
              <a:t>pályázatok összege: </a:t>
            </a:r>
            <a:r>
              <a:rPr lang="hu-HU" dirty="0" smtClean="0">
                <a:latin typeface="+mj-lt"/>
              </a:rPr>
              <a:t>558.200.548 Ft </a:t>
            </a:r>
          </a:p>
          <a:p>
            <a:r>
              <a:rPr lang="hu-HU" b="1" u="sng" dirty="0" smtClean="0">
                <a:latin typeface="+mj-lt"/>
              </a:rPr>
              <a:t>2021</a:t>
            </a:r>
          </a:p>
          <a:p>
            <a:r>
              <a:rPr lang="hu-HU" b="1" dirty="0" smtClean="0"/>
              <a:t>Beérkezett</a:t>
            </a:r>
            <a:r>
              <a:rPr lang="hu-HU" b="1" dirty="0"/>
              <a:t>: </a:t>
            </a:r>
            <a:r>
              <a:rPr lang="hu-HU" b="1" dirty="0" smtClean="0"/>
              <a:t>4020 </a:t>
            </a:r>
            <a:r>
              <a:rPr lang="hu-HU" b="1" dirty="0"/>
              <a:t>(+ </a:t>
            </a:r>
            <a:r>
              <a:rPr lang="hu-HU" b="1" dirty="0" smtClean="0"/>
              <a:t>33,5%)</a:t>
            </a:r>
            <a:endParaRPr lang="hu-HU" b="1" dirty="0"/>
          </a:p>
          <a:p>
            <a:r>
              <a:rPr lang="hu-HU" b="1" dirty="0"/>
              <a:t>Nyertes pályázatok száma: </a:t>
            </a:r>
            <a:r>
              <a:rPr lang="hu-HU" b="1" dirty="0" smtClean="0"/>
              <a:t>3.603 </a:t>
            </a:r>
            <a:r>
              <a:rPr lang="hu-HU" b="1" dirty="0"/>
              <a:t>db (+ </a:t>
            </a:r>
            <a:r>
              <a:rPr lang="hu-HU" b="1" dirty="0" smtClean="0"/>
              <a:t>28,7%) </a:t>
            </a:r>
            <a:endParaRPr lang="hu-HU" b="1" dirty="0"/>
          </a:p>
          <a:p>
            <a:r>
              <a:rPr lang="hu-HU" b="1" dirty="0" smtClean="0"/>
              <a:t>Nyertes </a:t>
            </a:r>
            <a:r>
              <a:rPr lang="hu-HU" b="1" dirty="0"/>
              <a:t>pályázatok összege: </a:t>
            </a:r>
            <a:r>
              <a:rPr lang="hu-HU" b="1" dirty="0" smtClean="0"/>
              <a:t>1.069.861.000 Ft (+91,6%)</a:t>
            </a:r>
            <a:endParaRPr lang="hu-HU" b="1" dirty="0"/>
          </a:p>
          <a:p>
            <a:pPr marL="0" indent="0">
              <a:buNone/>
            </a:pPr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793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Elkövetett hibák, azaz miért nem nyertem az egyszerűsített pályázaton? </a:t>
            </a:r>
            <a:r>
              <a:rPr lang="hu-HU" sz="2800" dirty="0" smtClean="0">
                <a:solidFill>
                  <a:schemeClr val="tx1"/>
                </a:solidFill>
              </a:rPr>
              <a:t>(417 db)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i="1" dirty="0" smtClean="0"/>
              <a:t>„</a:t>
            </a:r>
            <a:r>
              <a:rPr lang="hu-HU" i="1" dirty="0" smtClean="0">
                <a:latin typeface="+mj-lt"/>
              </a:rPr>
              <a:t>A </a:t>
            </a:r>
            <a:r>
              <a:rPr lang="hu-HU" b="1" i="1" dirty="0">
                <a:latin typeface="+mj-lt"/>
              </a:rPr>
              <a:t>pályázó utolsó két lezárt üzleti évről</a:t>
            </a:r>
            <a:r>
              <a:rPr lang="hu-HU" i="1" dirty="0">
                <a:latin typeface="+mj-lt"/>
              </a:rPr>
              <a:t> (2018. és 2019.) szóló számviteli beszámolóval igazolt összes éves bevétele egyik vagy mindkét év vonatkozásában elérte vagy meghaladta az 5 millió Ft-ot</a:t>
            </a:r>
            <a:r>
              <a:rPr lang="hu-HU" i="1" dirty="0" smtClean="0">
                <a:latin typeface="+mj-lt"/>
              </a:rPr>
              <a:t>.”</a:t>
            </a:r>
          </a:p>
          <a:p>
            <a:pPr marL="0" indent="0">
              <a:buNone/>
            </a:pPr>
            <a:r>
              <a:rPr lang="hu-HU" dirty="0" smtClean="0">
                <a:latin typeface="+mj-lt"/>
              </a:rPr>
              <a:t>      </a:t>
            </a:r>
            <a:r>
              <a:rPr lang="hu-HU" b="1" dirty="0" smtClean="0">
                <a:latin typeface="+mj-lt"/>
              </a:rPr>
              <a:t>Ebből következett </a:t>
            </a:r>
            <a:r>
              <a:rPr lang="hu-HU" b="1" dirty="0">
                <a:latin typeface="+mj-lt"/>
              </a:rPr>
              <a:t>az összes elutasítás </a:t>
            </a:r>
            <a:r>
              <a:rPr lang="hu-HU" b="1" dirty="0" smtClean="0">
                <a:latin typeface="+mj-lt"/>
              </a:rPr>
              <a:t>73%-a (303 db)!</a:t>
            </a:r>
          </a:p>
          <a:p>
            <a:r>
              <a:rPr lang="hu-HU" dirty="0">
                <a:latin typeface="+mj-lt"/>
              </a:rPr>
              <a:t> A </a:t>
            </a:r>
            <a:r>
              <a:rPr lang="hu-HU" dirty="0" err="1">
                <a:latin typeface="+mj-lt"/>
              </a:rPr>
              <a:t>NIR-ben</a:t>
            </a:r>
            <a:r>
              <a:rPr lang="hu-HU" dirty="0">
                <a:latin typeface="+mj-lt"/>
              </a:rPr>
              <a:t> vagy az Országos Bírósági Hivatal honlapján nem érhető el az utolsó két lezárt üzleti évről szóló (2018. és 2019. év) számviteli beszámoló vagy a letétbe helyezést igazoló dokumentum. </a:t>
            </a:r>
          </a:p>
          <a:p>
            <a:r>
              <a:rPr lang="hu-HU" dirty="0" smtClean="0">
                <a:latin typeface="+mj-lt"/>
              </a:rPr>
              <a:t>Az </a:t>
            </a:r>
            <a:r>
              <a:rPr lang="hu-HU" b="1" dirty="0">
                <a:latin typeface="+mj-lt"/>
              </a:rPr>
              <a:t>adatvédelmi nyilatkozat </a:t>
            </a:r>
            <a:r>
              <a:rPr lang="hu-HU" dirty="0">
                <a:latin typeface="+mj-lt"/>
              </a:rPr>
              <a:t>– megfelelően kitöltve és a képviselő által aláírva – elektronikusan nem került </a:t>
            </a:r>
            <a:r>
              <a:rPr lang="hu-HU" dirty="0" smtClean="0">
                <a:latin typeface="+mj-lt"/>
              </a:rPr>
              <a:t>csatolásra</a:t>
            </a:r>
          </a:p>
          <a:p>
            <a:r>
              <a:rPr lang="hu-HU" b="1" dirty="0">
                <a:latin typeface="+mj-lt"/>
              </a:rPr>
              <a:t>A támogatási igényt benyújtó személy nem jogosult </a:t>
            </a:r>
            <a:r>
              <a:rPr lang="hu-HU" dirty="0">
                <a:latin typeface="+mj-lt"/>
              </a:rPr>
              <a:t>a szervezet képviseletére. </a:t>
            </a:r>
            <a:r>
              <a:rPr lang="hu-HU" dirty="0" smtClean="0">
                <a:latin typeface="+mj-lt"/>
              </a:rPr>
              <a:t>(Pl. </a:t>
            </a:r>
            <a:r>
              <a:rPr lang="hu-HU" dirty="0">
                <a:latin typeface="+mj-lt"/>
              </a:rPr>
              <a:t>a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>
                <a:latin typeface="+mj-lt"/>
              </a:rPr>
              <a:t>NIR-ben</a:t>
            </a:r>
            <a:r>
              <a:rPr lang="hu-HU" dirty="0">
                <a:latin typeface="+mj-lt"/>
              </a:rPr>
              <a:t> feltüntetett törvényes képviselő eltér az Országos Bírósági Hivatal közhiteles nyilvántartásában megadottaktól</a:t>
            </a:r>
            <a:r>
              <a:rPr lang="hu-HU" dirty="0" smtClean="0">
                <a:latin typeface="+mj-lt"/>
              </a:rPr>
              <a:t>.)</a:t>
            </a:r>
          </a:p>
          <a:p>
            <a:r>
              <a:rPr lang="hu-HU" dirty="0" smtClean="0">
                <a:latin typeface="+mj-lt"/>
              </a:rPr>
              <a:t>A </a:t>
            </a:r>
            <a:r>
              <a:rPr lang="hu-HU" b="1" dirty="0">
                <a:latin typeface="+mj-lt"/>
              </a:rPr>
              <a:t>kötelező nyilatkozatok </a:t>
            </a:r>
            <a:r>
              <a:rPr lang="hu-HU" dirty="0">
                <a:latin typeface="+mj-lt"/>
              </a:rPr>
              <a:t>nem kerültek </a:t>
            </a:r>
            <a:r>
              <a:rPr lang="hu-HU" dirty="0" smtClean="0">
                <a:latin typeface="+mj-lt"/>
              </a:rPr>
              <a:t>kitöltésre/a </a:t>
            </a:r>
            <a:r>
              <a:rPr lang="hu-HU" dirty="0">
                <a:latin typeface="+mj-lt"/>
              </a:rPr>
              <a:t>kötelezően csatolandó mellékletek nem megfelelő formátumban </a:t>
            </a:r>
            <a:r>
              <a:rPr lang="hu-HU" dirty="0" smtClean="0">
                <a:latin typeface="+mj-lt"/>
              </a:rPr>
              <a:t>vagy </a:t>
            </a:r>
            <a:r>
              <a:rPr lang="hu-HU" dirty="0">
                <a:latin typeface="+mj-lt"/>
              </a:rPr>
              <a:t>határidőben kerültek </a:t>
            </a:r>
            <a:r>
              <a:rPr lang="hu-HU" dirty="0" smtClean="0">
                <a:latin typeface="+mj-lt"/>
              </a:rPr>
              <a:t>benyújtásra/a </a:t>
            </a:r>
            <a:r>
              <a:rPr lang="hu-HU" dirty="0">
                <a:latin typeface="+mj-lt"/>
              </a:rPr>
              <a:t>felcsatolt Általános nyilatkozat nincs aláírva. </a:t>
            </a:r>
            <a:endParaRPr lang="hu-HU" dirty="0" smtClean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0891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6631</TotalTime>
  <Words>2673</Words>
  <Application>Microsoft Office PowerPoint</Application>
  <PresentationFormat>Diavetítés a képernyőre (4:3 oldalarány)</PresentationFormat>
  <Paragraphs>669</Paragraphs>
  <Slides>35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35</vt:i4>
      </vt:variant>
    </vt:vector>
  </HeadingPairs>
  <TitlesOfParts>
    <vt:vector size="37" baseType="lpstr">
      <vt:lpstr>Áramlás</vt:lpstr>
      <vt:lpstr>Office-téma</vt:lpstr>
      <vt:lpstr>A NEA 2021. évi pályázatai, a Falusi Civil Alap, a Városi Civil Alap tapasztalatai és a civil területet érintő jogszabályi változások  Szeged, 2021.09.22.</vt:lpstr>
      <vt:lpstr> A NEA 2021 pályázatainak legfontosabb ismérvei</vt:lpstr>
      <vt:lpstr>A NEA teljes keretösszegének változása (milliárd ft)</vt:lpstr>
      <vt:lpstr>Egyszerűsített támogatás</vt:lpstr>
      <vt:lpstr>Az egyszerűsített támogatás feltételei </vt:lpstr>
      <vt:lpstr>Az egyszerűsített támogatás összege és biztosításának módja</vt:lpstr>
      <vt:lpstr>Az egyszerűsített támogatás felhasználása</vt:lpstr>
      <vt:lpstr>Az egyszerűsített támogatás országos  tapasztalatai  NEA 2019 – NEA 2020 – NEA 2021</vt:lpstr>
      <vt:lpstr>Elkövetett hibák, azaz miért nem nyertem az egyszerűsített pályázaton? (417 db)</vt:lpstr>
      <vt:lpstr>PowerPoint bemutató</vt:lpstr>
      <vt:lpstr>Az egyszerűsített támogatás adatai Csongrád-Csanád megyében NEA 2019 - NEA 2020 - NEA 2021</vt:lpstr>
      <vt:lpstr>Összevont támogatás</vt:lpstr>
      <vt:lpstr>Az összevont támogatás országos adatai  NEA 2019 – NEA 2020 – NEA 2021</vt:lpstr>
      <vt:lpstr>Az összevont támogatás országos adatai  NEA 2019 – NEA 2020 – NEA 2021</vt:lpstr>
      <vt:lpstr>Az összevont támogatás Csongrád-Csanád megyei adatai NEA 2019 - NEA 2020 – NEA 2021</vt:lpstr>
      <vt:lpstr>A NEA 2021. évi megyei adatainak összegzése (összevont és egyszerűsített)</vt:lpstr>
      <vt:lpstr>NEA 2021 Normatív pályázat 1. </vt:lpstr>
      <vt:lpstr>NEA 2021 Normatív pályázat 2.</vt:lpstr>
      <vt:lpstr>NEA 2021 Normatív pályázat megyei bontás</vt:lpstr>
      <vt:lpstr>NEA 2021 Normatív pályázat megyei bontás</vt:lpstr>
      <vt:lpstr>Falusi Civil Alap (FCA)</vt:lpstr>
      <vt:lpstr>FCA kategóriák</vt:lpstr>
      <vt:lpstr>FCA 2021 nyertesek db országosan</vt:lpstr>
      <vt:lpstr>FCA 2021 nyertesek Ft országosan</vt:lpstr>
      <vt:lpstr>FCA 2021 nyertesek (db) megyei bontás</vt:lpstr>
      <vt:lpstr>FCA 2021 nyertesek (db) megyei bontás</vt:lpstr>
      <vt:lpstr>FCA 2021 nyertesek (forint) megyei bontás</vt:lpstr>
      <vt:lpstr>FCA 2021 nyertesek (forint) megyei bontás</vt:lpstr>
      <vt:lpstr>A Városi Civil Alap</vt:lpstr>
      <vt:lpstr>VCA 2021 nyertesek Ft országosan</vt:lpstr>
      <vt:lpstr>VCA 2021 nyertesek (db) megyei bontás</vt:lpstr>
      <vt:lpstr>VCA 2021 nyertesek (db) megyei bontás</vt:lpstr>
      <vt:lpstr>Megyei összesítő (forint) 2021-ben</vt:lpstr>
      <vt:lpstr>Összefoglaló a NEA rendelet 2021. évi legfontosabb módosításairól</vt:lpstr>
      <vt:lpstr>Köszönöm megtisztelő figyelmüket!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i.kisanna</dc:creator>
  <cp:lastModifiedBy>Kecskés Péter dr.</cp:lastModifiedBy>
  <cp:revision>392</cp:revision>
  <cp:lastPrinted>2017-03-03T08:56:10Z</cp:lastPrinted>
  <dcterms:created xsi:type="dcterms:W3CDTF">2015-04-16T09:42:04Z</dcterms:created>
  <dcterms:modified xsi:type="dcterms:W3CDTF">2021-09-20T07:58:44Z</dcterms:modified>
</cp:coreProperties>
</file>