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8" r:id="rId2"/>
    <p:sldId id="347" r:id="rId3"/>
    <p:sldId id="349" r:id="rId4"/>
    <p:sldId id="350" r:id="rId5"/>
    <p:sldId id="373" r:id="rId6"/>
    <p:sldId id="374" r:id="rId7"/>
    <p:sldId id="379" r:id="rId8"/>
    <p:sldId id="351" r:id="rId9"/>
    <p:sldId id="378" r:id="rId10"/>
    <p:sldId id="315" r:id="rId11"/>
    <p:sldId id="316" r:id="rId12"/>
    <p:sldId id="261" r:id="rId13"/>
    <p:sldId id="260" r:id="rId14"/>
    <p:sldId id="259" r:id="rId15"/>
    <p:sldId id="265" r:id="rId16"/>
    <p:sldId id="362" r:id="rId17"/>
    <p:sldId id="363" r:id="rId18"/>
    <p:sldId id="366" r:id="rId19"/>
    <p:sldId id="367" r:id="rId20"/>
    <p:sldId id="369" r:id="rId21"/>
    <p:sldId id="371" r:id="rId22"/>
    <p:sldId id="377" r:id="rId23"/>
    <p:sldId id="376" r:id="rId24"/>
    <p:sldId id="298" r:id="rId25"/>
    <p:sldId id="375" r:id="rId26"/>
    <p:sldId id="299" r:id="rId27"/>
    <p:sldId id="301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ávid Furka" initials="DF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FF1"/>
    <a:srgbClr val="DF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BD8B5-A324-4C3A-BF34-E6473D02E499}" type="datetimeFigureOut">
              <a:rPr lang="hu-HU" smtClean="0"/>
              <a:t>2021.09.14.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09BE5-38C3-4B54-B843-1BE024E93ED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097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DA2F4-9FF3-4F17-8DE2-B15FF4B50E9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08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1513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1513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2726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2726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271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940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150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584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4764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3403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5416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678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653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151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8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9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2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859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38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0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8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4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5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3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0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0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6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gazrt.hu/tamogatasok/nemzeti-egyuttmukodesi-alap/" TargetMode="External"/><Relationship Id="rId2" Type="http://schemas.openxmlformats.org/officeDocument/2006/relationships/hyperlink" Target="https://civil.info.hu/nea/kezdolap/palyazatok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nir.bgazrt.hu/bga/" TargetMode="External"/><Relationship Id="rId5" Type="http://schemas.openxmlformats.org/officeDocument/2006/relationships/hyperlink" Target="https://bgazrt.hu/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emf"/><Relationship Id="rId5" Type="http://schemas.openxmlformats.org/officeDocument/2006/relationships/hyperlink" Target="https://nir.bgazrt.hu/bga/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hyperlink" Target="mailto:nea@bgazrt.hu" TargetMode="External"/><Relationship Id="rId5" Type="http://schemas.openxmlformats.org/officeDocument/2006/relationships/hyperlink" Target="https://bgazrt.hu/wp-content/uploads/NIR_dokumentumok/regisztracios_utmutato_2020_NIR_242.pdf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1.emf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2.e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hyperlink" Target="https://civil.info.hu/ne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ivil.info.hu/" TargetMode="External"/><Relationship Id="rId5" Type="http://schemas.openxmlformats.org/officeDocument/2006/relationships/hyperlink" Target="http://birosag.hu/allampolgaroknak/civil-szervezetek/civil-szervezetek-nevjegyzeke-kereses" TargetMode="External"/><Relationship Id="rId4" Type="http://schemas.openxmlformats.org/officeDocument/2006/relationships/hyperlink" Target="https://nir.bgazrt.hu/bga/" TargetMode="External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08108" y="922714"/>
            <a:ext cx="8596667" cy="3094115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Tájékoztató a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Nemzeti Együttműködési Alap</a:t>
            </a:r>
            <a: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2022. </a:t>
            </a:r>
            <a: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évi pályázati </a:t>
            </a:r>
            <a:r>
              <a:rPr lang="hu-H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kiírásairól</a:t>
            </a:r>
            <a:br>
              <a:rPr lang="hu-H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3200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hu-HU" sz="32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hu-HU" sz="3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https://bgazrt.hu/wp-content/uploads/2019/09/NEA_ME_B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3813467"/>
            <a:ext cx="9192986" cy="18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NEA egyszerűsített támogatás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469571"/>
            <a:ext cx="8596668" cy="50128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Célja helyi szinten működő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(helyi vagy területi hatókörű) 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kis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civil szervezetek támogatása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, akik így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jogosultsági alapon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, egyszerűbb pályázati adatlap kitöltésével juthatnak majd egyszeri, kisösszegű támogatáshoz.</a:t>
            </a:r>
          </a:p>
          <a:p>
            <a:pPr marL="0" indent="0" algn="just">
              <a:buNone/>
            </a:pPr>
            <a:r>
              <a:rPr lang="hu-HU" u="sng" dirty="0">
                <a:solidFill>
                  <a:schemeClr val="tx1"/>
                </a:solidFill>
                <a:latin typeface="Cambria" panose="02040503050406030204" pitchFamily="18" charset="0"/>
              </a:rPr>
              <a:t>Feltételek: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helyi vagy területi hatókörű egyesület, alapítvány, szövetség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a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benyújtást megelőző két lezárt üzleti évben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 letétbe helyezett és teljes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számviteli beszámoló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val rendelkezik;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a pályázat megjelenését megelőző két lezárt üzleti évben a beszámolóval igazolható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éves összes bevétele egyik évben sem éri el az ötmillió </a:t>
            </a:r>
            <a:r>
              <a:rPr lang="hu-H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forintot 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nem számít bele a Magyar Falu Program jogcímcsoport terhére nyújtott támogatások </a:t>
            </a:r>
            <a:r>
              <a:rPr lang="hu-H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összege)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  <a:endParaRPr lang="hu-HU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az </a:t>
            </a:r>
            <a:r>
              <a:rPr lang="hu-H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2022.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évi NEA forrás terhére összevont pályázatot nem nyújtott be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  <a:endParaRPr lang="hu-H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394" y="60960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36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NEA egyszerűsített támogatás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8155" y="1951264"/>
            <a:ext cx="8596668" cy="280851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a 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támogatás összege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legfeljebb 350.000 </a:t>
            </a:r>
            <a:r>
              <a:rPr lang="hu-H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forint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  <a:endParaRPr lang="hu-HU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a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támogatás jogosultsági alapon, beérkezési sorrendben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 a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támogatási keret kimerüléséig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 biztosítandó;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a támogatást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önrész nélkül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,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100%-os támogatási előlegként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,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vissza nem térítendő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 támogatásként kell biztosítani;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a civil szervezet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alapcél szerinti tevékenységéhez kapcsolódó költségeinek fedezésére 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fordítható.</a:t>
            </a:r>
            <a:endParaRPr lang="hu-H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394" y="60960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69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Pályázati kiírások elérhetősége</a:t>
            </a:r>
            <a:endParaRPr lang="hu-HU" b="1" dirty="0">
              <a:solidFill>
                <a:srgbClr val="90C2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49" y="1487258"/>
            <a:ext cx="8596668" cy="3880773"/>
          </a:xfrm>
        </p:spPr>
        <p:txBody>
          <a:bodyPr/>
          <a:lstStyle/>
          <a:p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A Nemzeti Együttműködési Alap (NEA) pályázati kiírásai elérhetőek a Civil Információs Portálon, a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</a:rPr>
              <a:t>z alábbi linken: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u-HU" sz="2000" dirty="0">
                <a:latin typeface="Cambria" panose="02040503050406030204" pitchFamily="18" charset="0"/>
                <a:hlinkClick r:id="rId2"/>
              </a:rPr>
              <a:t>https://civil.info.hu/nea/kezdolap/palyazatok/index.html</a:t>
            </a:r>
            <a:endParaRPr lang="en-US" sz="2000" dirty="0"/>
          </a:p>
          <a:p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illetve a Bethlen Gábor Alapkezelő Zrt.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honlapján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</a:rPr>
              <a:t>: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https://bgazrt.hu/tamogatasok/nemzeti-egyuttmukodesi-alap/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u-HU" sz="2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394" y="60960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bgazrt.hu/wp-content/uploads/2019/09/ME_BG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58" y="3508393"/>
            <a:ext cx="6456719" cy="26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5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645" y="251527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176133" y="420108"/>
            <a:ext cx="8656980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Belépő felület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</a:rPr>
              <a:t>Elérése a </a:t>
            </a: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  <a:hlinkClick r:id="rId5"/>
              </a:rPr>
              <a:t>https://bgazrt.hu/</a:t>
            </a:r>
            <a:r>
              <a:rPr lang="hu-HU" sz="2400" u="sng" dirty="0">
                <a:solidFill>
                  <a:prstClr val="black"/>
                </a:solidFill>
                <a:latin typeface="Cambria" panose="02040503050406030204" pitchFamily="18" charset="0"/>
                <a:hlinkClick r:id="rId5"/>
              </a:rPr>
              <a:t> </a:t>
            </a: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</a:rPr>
              <a:t>honlapról a NIR belépési pontra kattintva: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176133" y="5169861"/>
            <a:ext cx="8656980" cy="120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  <a:spcAft>
                <a:spcPts val="600"/>
              </a:spcAft>
            </a:pPr>
            <a:endParaRPr lang="hu-HU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defTabSz="457200">
              <a:lnSpc>
                <a:spcPct val="150000"/>
              </a:lnSpc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</a:rPr>
              <a:t>illetve az alábbi elérési útvonalon: </a:t>
            </a: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  <a:hlinkClick r:id="rId6"/>
              </a:rPr>
              <a:t>https://nir.bgazrt.hu/bga/</a:t>
            </a:r>
            <a:endParaRPr lang="hu-HU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1" y="1829725"/>
            <a:ext cx="11430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2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768" y="279401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839585" y="199505"/>
            <a:ext cx="8528859" cy="105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u-HU" sz="3600" b="1" kern="0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Belépő felület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hu-HU" sz="2800" dirty="0">
                <a:latin typeface="Cambria" panose="020405030504060302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https://nir.bgazrt.hu/bga/</a:t>
            </a:r>
            <a:endParaRPr lang="hu-HU" sz="2800" kern="0" dirty="0"/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88FFE153-921A-4505-B88F-54E0BE4D6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312" y="1255179"/>
            <a:ext cx="8568910" cy="3850374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9A957CE9-E094-4BC3-9C30-54BF54FC46E0}"/>
              </a:ext>
            </a:extLst>
          </p:cNvPr>
          <p:cNvSpPr/>
          <p:nvPr/>
        </p:nvSpPr>
        <p:spPr>
          <a:xfrm>
            <a:off x="839585" y="5105553"/>
            <a:ext cx="9264699" cy="17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Aft>
                <a:spcPts val="600"/>
              </a:spcAft>
            </a:pP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A NIR internetes böngészőn keresztül érhető el. Fontos, hogy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a böngészőt csak egy példányban lehet megnyitni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, és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egy megnyitott böngészőben sem szabad a felületet több fülön megnyitni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! Az egyszerre több nyitott böngészőben történő adatrögzítés adatvesztést vonhat maga után. </a:t>
            </a:r>
          </a:p>
        </p:txBody>
      </p:sp>
    </p:spTree>
    <p:extLst>
      <p:ext uri="{BB962C8B-B14F-4D97-AF65-F5344CB8AC3E}">
        <p14:creationId xmlns:p14="http://schemas.microsoft.com/office/powerpoint/2010/main" val="1010527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754791" y="1398133"/>
            <a:ext cx="91076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" algn="just"/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Ha a pályázó már rendelkezik NIR regisztrációval, nem szükséges újra regisztrálnia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, azonban ha a regisztrációt követően változott a pályázó valamely </a:t>
            </a:r>
            <a:r>
              <a:rPr lang="hu-HU" dirty="0" err="1">
                <a:solidFill>
                  <a:prstClr val="black"/>
                </a:solidFill>
                <a:latin typeface="Cambria" panose="02040503050406030204" pitchFamily="18" charset="0"/>
              </a:rPr>
              <a:t>NIR-ben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 rögzített adata, akkor azokat aktualizálni szükséges</a:t>
            </a:r>
            <a:r>
              <a:rPr lang="hu-HU" dirty="0" smtClean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  <a:p>
            <a:pPr marL="1800" algn="just"/>
            <a:endParaRPr lang="hu-HU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1800" algn="just"/>
            <a:r>
              <a:rPr lang="hu-HU" dirty="0" smtClean="0">
                <a:solidFill>
                  <a:prstClr val="black"/>
                </a:solidFill>
                <a:latin typeface="Cambria" panose="02040503050406030204" pitchFamily="18" charset="0"/>
              </a:rPr>
              <a:t>Új regisztrációhoz az alábbi útmutató nyújt segítséget:</a:t>
            </a:r>
          </a:p>
          <a:p>
            <a:pPr marL="1800" algn="just"/>
            <a:r>
              <a:rPr lang="hu-HU" u="sng" dirty="0">
                <a:latin typeface="Cambria" panose="02040503050406030204" pitchFamily="18" charset="0"/>
                <a:hlinkClick r:id="rId5"/>
              </a:rPr>
              <a:t>https://</a:t>
            </a:r>
            <a:r>
              <a:rPr lang="hu-HU" u="sng" dirty="0" smtClean="0">
                <a:latin typeface="Cambria" panose="02040503050406030204" pitchFamily="18" charset="0"/>
                <a:hlinkClick r:id="rId5"/>
              </a:rPr>
              <a:t>bgazrt.hu/wp-content/uploads/NIR_dokumentumok/regisztracios_utmutato_2020_NIR_242.pdf</a:t>
            </a:r>
            <a:endParaRPr lang="hu-HU" u="sng" dirty="0" smtClean="0">
              <a:latin typeface="Cambria" panose="02040503050406030204" pitchFamily="18" charset="0"/>
            </a:endParaRPr>
          </a:p>
          <a:p>
            <a:pPr marL="1800" algn="just"/>
            <a:endParaRPr lang="hu-HU" u="sng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/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Elfelejtett jelszó esetén </a:t>
            </a:r>
            <a:r>
              <a:rPr lang="hu-HU" dirty="0" smtClean="0">
                <a:solidFill>
                  <a:prstClr val="black"/>
                </a:solidFill>
                <a:latin typeface="Cambria" panose="02040503050406030204" pitchFamily="18" charset="0"/>
              </a:rPr>
              <a:t>a 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belépési </a:t>
            </a:r>
            <a:r>
              <a:rPr lang="hu-HU" dirty="0" smtClean="0">
                <a:solidFill>
                  <a:prstClr val="black"/>
                </a:solidFill>
                <a:latin typeface="Cambria" panose="02040503050406030204" pitchFamily="18" charset="0"/>
              </a:rPr>
              <a:t>kódokat 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(felhasználónév, jelszó) </a:t>
            </a:r>
            <a:r>
              <a:rPr lang="hu-HU" dirty="0" smtClean="0">
                <a:solidFill>
                  <a:prstClr val="black"/>
                </a:solidFill>
                <a:latin typeface="Cambria" panose="02040503050406030204" pitchFamily="18" charset="0"/>
              </a:rPr>
              <a:t>a </a:t>
            </a:r>
            <a:r>
              <a:rPr lang="hu-HU" u="sng" dirty="0" err="1">
                <a:latin typeface="Cambria" panose="02040503050406030204" pitchFamily="18" charset="0"/>
                <a:hlinkClick r:id="rId6"/>
              </a:rPr>
              <a:t>nea</a:t>
            </a:r>
            <a:r>
              <a:rPr lang="hu-HU" u="sng" dirty="0">
                <a:latin typeface="Cambria" panose="02040503050406030204" pitchFamily="18" charset="0"/>
                <a:hlinkClick r:id="rId6"/>
              </a:rPr>
              <a:t>@</a:t>
            </a:r>
            <a:r>
              <a:rPr lang="hu-HU" u="sng" dirty="0" err="1">
                <a:latin typeface="Cambria" panose="02040503050406030204" pitchFamily="18" charset="0"/>
                <a:hlinkClick r:id="rId6"/>
              </a:rPr>
              <a:t>bgazrt.hu</a:t>
            </a:r>
            <a:r>
              <a:rPr lang="hu-HU" dirty="0"/>
              <a:t> 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e-mail címen keresztül lehet igényelni a következő adatok megadásával: szervezet neve, adószáma, címe, e-mail címe, képviselő neve. Az e-mailhez mellékletként csatolni szükséges a </a:t>
            </a:r>
            <a:r>
              <a:rPr lang="hu-HU" dirty="0" err="1">
                <a:solidFill>
                  <a:prstClr val="black"/>
                </a:solidFill>
                <a:latin typeface="Cambria" panose="02040503050406030204" pitchFamily="18" charset="0"/>
              </a:rPr>
              <a:t>NIR-ben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 regisztrált, aláírási jogosultsággal rendelkező képviselő erre vonatkozó kérelmét, aláírásával ellátva.</a:t>
            </a:r>
          </a:p>
        </p:txBody>
      </p:sp>
      <p:sp>
        <p:nvSpPr>
          <p:cNvPr id="12" name="Szövegdoboz 6"/>
          <p:cNvSpPr txBox="1"/>
          <p:nvPr/>
        </p:nvSpPr>
        <p:spPr>
          <a:xfrm>
            <a:off x="2269548" y="458876"/>
            <a:ext cx="62000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</a:t>
            </a:r>
          </a:p>
        </p:txBody>
      </p:sp>
    </p:spTree>
    <p:extLst>
      <p:ext uri="{BB962C8B-B14F-4D97-AF65-F5344CB8AC3E}">
        <p14:creationId xmlns:p14="http://schemas.microsoft.com/office/powerpoint/2010/main" val="2459505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169" y="1026336"/>
            <a:ext cx="9005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Cambria" panose="02040503050406030204" pitchFamily="18" charset="0"/>
              </a:rPr>
              <a:t>Új pályázat beadásához első lépésben a „</a:t>
            </a:r>
            <a:r>
              <a:rPr lang="hu-HU" sz="1600" b="1" dirty="0">
                <a:latin typeface="Cambria" panose="02040503050406030204" pitchFamily="18" charset="0"/>
              </a:rPr>
              <a:t>Pályázatok/Kérelmek” </a:t>
            </a:r>
            <a:r>
              <a:rPr lang="hu-HU" sz="1600" dirty="0">
                <a:latin typeface="Cambria" panose="02040503050406030204" pitchFamily="18" charset="0"/>
              </a:rPr>
              <a:t>menüből válassza ki az „</a:t>
            </a:r>
            <a:r>
              <a:rPr lang="hu-HU" sz="1600" b="1" dirty="0">
                <a:latin typeface="Cambria" panose="02040503050406030204" pitchFamily="18" charset="0"/>
              </a:rPr>
              <a:t>Új pályázat/kérelem rögzítése”</a:t>
            </a:r>
            <a:r>
              <a:rPr lang="hu-HU" sz="1600" dirty="0">
                <a:latin typeface="Cambria" panose="02040503050406030204" pitchFamily="18" charset="0"/>
              </a:rPr>
              <a:t> menüpontot. </a:t>
            </a:r>
          </a:p>
        </p:txBody>
      </p:sp>
      <p:pic>
        <p:nvPicPr>
          <p:cNvPr id="6" name="Kép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31" y="1756001"/>
            <a:ext cx="7369312" cy="448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26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169" y="1026336"/>
            <a:ext cx="9005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latin typeface="Cambria" panose="02040503050406030204" pitchFamily="18" charset="0"/>
              </a:rPr>
              <a:t>A legördülő listákból kell kiválasztani, hogy melyik </a:t>
            </a:r>
            <a:r>
              <a:rPr lang="hu-HU" sz="1400" b="1" dirty="0">
                <a:latin typeface="Cambria" panose="02040503050406030204" pitchFamily="18" charset="0"/>
              </a:rPr>
              <a:t>program</a:t>
            </a:r>
            <a:r>
              <a:rPr lang="hu-HU" sz="1400" dirty="0">
                <a:latin typeface="Cambria" panose="02040503050406030204" pitchFamily="18" charset="0"/>
              </a:rPr>
              <a:t>, melyik </a:t>
            </a:r>
            <a:r>
              <a:rPr lang="hu-HU" sz="1400" b="1" dirty="0">
                <a:latin typeface="Cambria" panose="02040503050406030204" pitchFamily="18" charset="0"/>
              </a:rPr>
              <a:t>pályázati felhívás</a:t>
            </a:r>
            <a:r>
              <a:rPr lang="hu-HU" sz="1400" dirty="0">
                <a:latin typeface="Cambria" panose="02040503050406030204" pitchFamily="18" charset="0"/>
              </a:rPr>
              <a:t>ának, melyik </a:t>
            </a:r>
            <a:r>
              <a:rPr lang="hu-HU" sz="1400" b="1" dirty="0">
                <a:latin typeface="Cambria" panose="02040503050406030204" pitchFamily="18" charset="0"/>
              </a:rPr>
              <a:t>pályázat tárgyára </a:t>
            </a:r>
            <a:r>
              <a:rPr lang="hu-HU" sz="1400" dirty="0">
                <a:latin typeface="Cambria" panose="02040503050406030204" pitchFamily="18" charset="0"/>
              </a:rPr>
              <a:t>kívánunk pályázatot benyújtani. </a:t>
            </a:r>
          </a:p>
          <a:p>
            <a:r>
              <a:rPr lang="hu-HU" sz="1400" dirty="0">
                <a:latin typeface="Cambria" panose="02040503050406030204" pitchFamily="18" charset="0"/>
              </a:rPr>
              <a:t>A választható mezőkben csak azok a felhívások jelennek meg, amelyekre beadhatjuk a pályázatunkat és melyeknek a benyújtási időszaka még nem járt le.</a:t>
            </a:r>
          </a:p>
        </p:txBody>
      </p:sp>
      <p:pic>
        <p:nvPicPr>
          <p:cNvPr id="6" name="Kép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9" y="1980444"/>
            <a:ext cx="7778002" cy="4877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239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169" y="1026336"/>
            <a:ext cx="9005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>
                <a:latin typeface="Cambria" panose="02040503050406030204" pitchFamily="18" charset="0"/>
              </a:rPr>
              <a:t>Alapadatok</a:t>
            </a:r>
            <a:r>
              <a:rPr lang="hu-HU" sz="1600" dirty="0"/>
              <a:t> </a:t>
            </a:r>
            <a:endParaRPr lang="hu-HU" sz="1600" b="1" dirty="0">
              <a:latin typeface="Cambria" panose="020405030504060302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450459AD-235B-44C8-80A2-BEA5FA3C0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68" y="1364890"/>
            <a:ext cx="7628713" cy="53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6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169" y="1026336"/>
            <a:ext cx="900545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>
                <a:latin typeface="Cambria" panose="02040503050406030204" pitchFamily="18" charset="0"/>
              </a:rPr>
              <a:t>Törzsadatok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A „Törzsadatok”</a:t>
            </a:r>
            <a:r>
              <a:rPr lang="hu-HU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űrlap – a </a:t>
            </a:r>
            <a:r>
              <a:rPr lang="hu-HU" sz="1600" b="1" dirty="0">
                <a:latin typeface="Cambria" panose="02040503050406030204" pitchFamily="18" charset="0"/>
                <a:ea typeface="Cambria" panose="02040503050406030204" pitchFamily="18" charset="0"/>
              </a:rPr>
              <a:t>Kapcsolattartó adatai </a:t>
            </a: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blokk kivételével – a regisztráció, illetve a legutóbbi pályázat/kérelem során megadott (aktualizált) adatok alapján </a:t>
            </a:r>
            <a:r>
              <a:rPr lang="hu-HU" sz="1600" b="1" dirty="0">
                <a:latin typeface="Cambria" panose="02040503050406030204" pitchFamily="18" charset="0"/>
                <a:ea typeface="Cambria" panose="02040503050406030204" pitchFamily="18" charset="0"/>
              </a:rPr>
              <a:t>automatikusan </a:t>
            </a: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kitöltésre kerül.  </a:t>
            </a:r>
            <a:endParaRPr lang="hu-H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CFB1ACC9-F3E7-4338-8A44-31E9AA6EF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69" y="1863009"/>
            <a:ext cx="5641292" cy="48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1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227" y="617765"/>
            <a:ext cx="8596668" cy="1439636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2021. októberében az alábbi pályázatok benyújtására lesz lehetősége a civil szervezeteknek: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57891" y="2224091"/>
            <a:ext cx="89535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latin typeface="Cambria" panose="02040503050406030204" pitchFamily="18" charset="0"/>
              </a:rPr>
              <a:t>A </a:t>
            </a:r>
            <a:r>
              <a:rPr lang="hu-HU" sz="2400" dirty="0">
                <a:latin typeface="Cambria" panose="02040503050406030204" pitchFamily="18" charset="0"/>
              </a:rPr>
              <a:t>NEA 2022. évi forrása </a:t>
            </a:r>
            <a:r>
              <a:rPr lang="hu-HU" sz="2400" dirty="0" smtClean="0">
                <a:latin typeface="Cambria" panose="02040503050406030204" pitchFamily="18" charset="0"/>
              </a:rPr>
              <a:t>terhére benyújtható</a:t>
            </a:r>
            <a:endParaRPr lang="hu-HU" sz="2400" b="1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Cambria" panose="02040503050406030204" pitchFamily="18" charset="0"/>
              </a:rPr>
              <a:t>egyszerűsített </a:t>
            </a:r>
          </a:p>
          <a:p>
            <a:r>
              <a:rPr lang="hu-HU" sz="2400" b="1" dirty="0" smtClean="0">
                <a:latin typeface="Cambria" panose="02040503050406030204" pitchFamily="18" charset="0"/>
              </a:rPr>
              <a:t>VAGY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Cambria" panose="02040503050406030204" pitchFamily="18" charset="0"/>
              </a:rPr>
              <a:t>összevont </a:t>
            </a:r>
            <a:r>
              <a:rPr lang="hu-HU" sz="2400" dirty="0" smtClean="0">
                <a:latin typeface="Cambria" panose="02040503050406030204" pitchFamily="18" charset="0"/>
              </a:rPr>
              <a:t>pályázat.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Cambria" panose="02040503050406030204" pitchFamily="18" charset="0"/>
            </a:endParaRPr>
          </a:p>
          <a:p>
            <a:pPr algn="just"/>
            <a:r>
              <a:rPr lang="hu-HU" sz="2400" dirty="0" smtClean="0">
                <a:latin typeface="Cambria" panose="02040503050406030204" pitchFamily="18" charset="0"/>
              </a:rPr>
              <a:t>A </a:t>
            </a:r>
            <a:r>
              <a:rPr lang="hu-HU" sz="2400" dirty="0">
                <a:latin typeface="Cambria" panose="02040503050406030204" pitchFamily="18" charset="0"/>
              </a:rPr>
              <a:t>pályázati kiírások egyszerre jelennek majd meg, de </a:t>
            </a:r>
            <a:r>
              <a:rPr lang="hu-HU" sz="2400" b="1" dirty="0" smtClean="0">
                <a:latin typeface="Cambria" panose="02040503050406030204" pitchFamily="18" charset="0"/>
              </a:rPr>
              <a:t>egyszerűsített </a:t>
            </a:r>
            <a:r>
              <a:rPr lang="hu-HU" sz="2400" b="1" dirty="0">
                <a:latin typeface="Cambria" panose="02040503050406030204" pitchFamily="18" charset="0"/>
              </a:rPr>
              <a:t>pályázat beadására várhatóan csak </a:t>
            </a:r>
            <a:r>
              <a:rPr lang="hu-HU" sz="2400" b="1" dirty="0" smtClean="0">
                <a:latin typeface="Cambria" panose="02040503050406030204" pitchFamily="18" charset="0"/>
              </a:rPr>
              <a:t>október közepétől </a:t>
            </a:r>
            <a:r>
              <a:rPr lang="hu-HU" sz="2400" dirty="0" smtClean="0">
                <a:latin typeface="Cambria" panose="02040503050406030204" pitchFamily="18" charset="0"/>
              </a:rPr>
              <a:t>kerül </a:t>
            </a:r>
            <a:r>
              <a:rPr lang="hu-HU" sz="2400" dirty="0">
                <a:latin typeface="Cambria" panose="02040503050406030204" pitchFamily="18" charset="0"/>
              </a:rPr>
              <a:t>majd </a:t>
            </a:r>
            <a:r>
              <a:rPr lang="hu-HU" sz="2400" dirty="0" smtClean="0">
                <a:latin typeface="Cambria" panose="02040503050406030204" pitchFamily="18" charset="0"/>
              </a:rPr>
              <a:t>sor. </a:t>
            </a:r>
            <a:r>
              <a:rPr lang="hu-HU" sz="2400" dirty="0">
                <a:latin typeface="Cambria" panose="02040503050406030204" pitchFamily="18" charset="0"/>
              </a:rPr>
              <a:t>A pontos beadási határidőket a pályázati kiírások tartalmazzák majd.</a:t>
            </a:r>
          </a:p>
        </p:txBody>
      </p:sp>
      <p:pic>
        <p:nvPicPr>
          <p:cNvPr id="4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10172206" y="96644"/>
            <a:ext cx="1889600" cy="69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0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822" y="923700"/>
            <a:ext cx="9005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 smtClean="0">
                <a:latin typeface="Cambria" panose="02040503050406030204" pitchFamily="18" charset="0"/>
              </a:rPr>
              <a:t>Törzsadatok</a:t>
            </a:r>
          </a:p>
          <a:p>
            <a:pPr>
              <a:spcAft>
                <a:spcPts val="600"/>
              </a:spcAft>
            </a:pPr>
            <a:r>
              <a:rPr lang="hu-HU" sz="1600" dirty="0" smtClean="0">
                <a:latin typeface="Cambria" panose="02040503050406030204" pitchFamily="18" charset="0"/>
              </a:rPr>
              <a:t>A törzsadatok között kialakításra került az alábbi felület, ahol a társpályázó adatait lehet megadni, amennyiben releváns.</a:t>
            </a:r>
          </a:p>
          <a:p>
            <a:pPr>
              <a:spcAft>
                <a:spcPts val="600"/>
              </a:spcAft>
            </a:pPr>
            <a:r>
              <a:rPr lang="hu-HU" sz="1600" b="1" dirty="0" smtClean="0">
                <a:latin typeface="Cambria" panose="02040503050406030204" pitchFamily="18" charset="0"/>
              </a:rPr>
              <a:t>Fontos, hogy a határon túli civil szervezetnek is be kell regisztrálnia a </a:t>
            </a:r>
            <a:r>
              <a:rPr lang="hu-HU" sz="1600" b="1" dirty="0" err="1" smtClean="0">
                <a:latin typeface="Cambria" panose="02040503050406030204" pitchFamily="18" charset="0"/>
              </a:rPr>
              <a:t>NIR-be</a:t>
            </a:r>
            <a:r>
              <a:rPr lang="hu-HU" sz="1600" dirty="0" smtClean="0">
                <a:latin typeface="Cambria" panose="02040503050406030204" pitchFamily="18" charset="0"/>
              </a:rPr>
              <a:t>, akkor is, ha nem önállóan, hanem társpályázóként kíván a pályázatban közreműködni.</a:t>
            </a:r>
            <a:endParaRPr lang="hu-HU" sz="1600" b="1" dirty="0">
              <a:latin typeface="Cambria" panose="02040503050406030204" pitchFamily="18" charset="0"/>
            </a:endParaRPr>
          </a:p>
        </p:txBody>
      </p:sp>
      <p:pic>
        <p:nvPicPr>
          <p:cNvPr id="6" name="Kép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96" y="2401027"/>
            <a:ext cx="7887153" cy="4187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67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822" y="923700"/>
            <a:ext cx="900545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 smtClean="0">
                <a:latin typeface="Cambria" panose="02040503050406030204" pitchFamily="18" charset="0"/>
              </a:rPr>
              <a:t>Költségterv</a:t>
            </a:r>
          </a:p>
          <a:p>
            <a:pPr>
              <a:spcAft>
                <a:spcPts val="600"/>
              </a:spcAft>
            </a:pPr>
            <a:r>
              <a:rPr lang="hu-HU" sz="1600" dirty="0" smtClean="0">
                <a:latin typeface="Cambria" panose="02040503050406030204" pitchFamily="18" charset="0"/>
              </a:rPr>
              <a:t>Amennyiben a társpályázó megadásra került, a költségvetésben megjelennek a társpályázó költségvetési sorai is.</a:t>
            </a:r>
            <a:endParaRPr lang="hu-HU" sz="1600" dirty="0">
              <a:latin typeface="Cambria" panose="02040503050406030204" pitchFamily="18" charset="0"/>
            </a:endParaRPr>
          </a:p>
        </p:txBody>
      </p:sp>
      <p:pic>
        <p:nvPicPr>
          <p:cNvPr id="6" name="Kép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4" y="1831640"/>
            <a:ext cx="7633378" cy="4338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038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822" y="923700"/>
            <a:ext cx="9005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 smtClean="0">
                <a:latin typeface="Cambria" panose="02040503050406030204" pitchFamily="18" charset="0"/>
              </a:rPr>
              <a:t>Költségterv</a:t>
            </a:r>
          </a:p>
        </p:txBody>
      </p:sp>
      <p:pic>
        <p:nvPicPr>
          <p:cNvPr id="6" name="Kép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0" y="1405527"/>
            <a:ext cx="9047435" cy="203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0" y="3677330"/>
            <a:ext cx="9047435" cy="2045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372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822" y="1332169"/>
            <a:ext cx="9005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dirty="0" smtClean="0">
                <a:latin typeface="Cambria" panose="02040503050406030204" pitchFamily="18" charset="0"/>
              </a:rPr>
              <a:t>A NEA 2022. évi összevont pályázatai esetében lehetőség lesz 150 ezer Ft egyszerűsített támogatás igénylésére abban az esetben, ha a kollégium nem részesíti támogatásban a szervezetet. Ezt az igényt a pályázati adatlapon szükséges jelezni.</a:t>
            </a:r>
            <a:endParaRPr lang="hu-HU" sz="1600" dirty="0">
              <a:latin typeface="Cambria" panose="02040503050406030204" pitchFamily="18" charset="0"/>
            </a:endParaRPr>
          </a:p>
        </p:txBody>
      </p:sp>
      <p:pic>
        <p:nvPicPr>
          <p:cNvPr id="7" name="Kép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8" y="2346777"/>
            <a:ext cx="8120425" cy="2723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04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67" y="494719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833030" y="494719"/>
            <a:ext cx="875837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>
                <a:solidFill>
                  <a:srgbClr val="FF0000"/>
                </a:solidFill>
                <a:latin typeface="Cambria" panose="02040503050406030204" pitchFamily="18" charset="0"/>
              </a:rPr>
              <a:t>Figyelem!</a:t>
            </a:r>
          </a:p>
          <a:p>
            <a:pPr algn="just">
              <a:spcAft>
                <a:spcPts val="600"/>
              </a:spcAft>
            </a:pPr>
            <a:endParaRPr lang="hu-HU" sz="1400" b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Összevont pályázatok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pályázói felületek 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 pályázati kiírások megjelenésével </a:t>
            </a:r>
            <a:r>
              <a:rPr lang="hu-HU" sz="14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egyidőben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október 4-én nyílnak meg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egy 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pályázó szervezet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kategóriától függően egy vagy két pályázatot nyújthat 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be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 2022.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évi NEA kiírások 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esetében;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összevont pályázat esetében az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utolsó lezárt 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üzleti évről szóló számviteli beszámoló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szükséges;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éves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összes bevétel: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75 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m Ft-os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korlát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 (nem számít bele a számviteli beszámolóval igazolható normatív támogatások összege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). 75 m Ft-ot elérő vagy meghaladó bevétel esetén a civil szervezet részére kizárólag működési támogatás nyújtható, kizárólag visszatérítendő formában.</a:t>
            </a:r>
            <a:endParaRPr lang="hu-HU" sz="1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hu-HU" sz="14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Egyszerűsített pályázatok</a:t>
            </a:r>
            <a:endParaRPr lang="hu-HU" sz="14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pályázói felületek 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várhatóan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október 18-án 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nyílnak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meg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b="1" dirty="0">
                <a:latin typeface="Cambria" panose="02040503050406030204" pitchFamily="18" charset="0"/>
              </a:rPr>
              <a:t>egy pályázó szervezet egy pályázatot nyújthat be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az egyszerűsített pályázati kategóriák 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esetében;</a:t>
            </a:r>
            <a:endParaRPr lang="hu-HU" sz="1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az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egyszerűsített kiírás esetében 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utolsó két lezárt üzleti évről szóló számviteli beszám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oló 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szükséges;</a:t>
            </a:r>
            <a:endParaRPr lang="hu-HU" sz="1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éves összes bevétel: egyszerűsített esetében 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5 m Ft-os korlát, mindkét vizsgált beszámoló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esetében 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(nem számít bele a Magyar Falu Program jogcímcsoport terhére nyújtott támogatások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összege)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;</a:t>
            </a:r>
            <a:endParaRPr lang="hu-HU" sz="1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egyszerűsített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pályázatot csak Magyarországon bejegyzett civil szervezet adhat 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be.</a:t>
            </a:r>
            <a:endParaRPr lang="hu-HU" sz="1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76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67" y="494719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833030" y="494719"/>
            <a:ext cx="8758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>
                <a:solidFill>
                  <a:srgbClr val="FF0000"/>
                </a:solidFill>
                <a:latin typeface="Cambria" panose="02040503050406030204" pitchFamily="18" charset="0"/>
              </a:rPr>
              <a:t>Figyelem!</a:t>
            </a:r>
          </a:p>
          <a:p>
            <a:pPr algn="just">
              <a:spcAft>
                <a:spcPts val="600"/>
              </a:spcAft>
            </a:pPr>
            <a:endParaRPr lang="hu-HU" sz="14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Amit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nem szabad figyelmen kívül hagyni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</a:p>
          <a:p>
            <a:pPr algn="just">
              <a:spcAft>
                <a:spcPts val="600"/>
              </a:spcAft>
            </a:pPr>
            <a:endParaRPr lang="hu-HU" sz="14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latin typeface="Cambria" panose="02040503050406030204" pitchFamily="18" charset="0"/>
              </a:rPr>
              <a:t>a pályázó civil szervezet egyesület, alapítvány vagy szövetség;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latin typeface="Cambria" panose="02040503050406030204" pitchFamily="18" charset="0"/>
              </a:rPr>
              <a:t>a pályázó civil szervezetet a Bíróság </a:t>
            </a:r>
            <a:r>
              <a:rPr lang="hu-HU" sz="1400" b="1" dirty="0" smtClean="0">
                <a:latin typeface="Cambria" panose="02040503050406030204" pitchFamily="18" charset="0"/>
              </a:rPr>
              <a:t>2020. december 31. napjáig nyilvántartásba </a:t>
            </a:r>
            <a:r>
              <a:rPr lang="hu-HU" sz="1400" dirty="0" smtClean="0">
                <a:latin typeface="Cambria" panose="02040503050406030204" pitchFamily="18" charset="0"/>
              </a:rPr>
              <a:t>vette;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latin typeface="Cambria" panose="02040503050406030204" pitchFamily="18" charset="0"/>
              </a:rPr>
              <a:t>a pályázó szervezet adatai </a:t>
            </a:r>
            <a:r>
              <a:rPr lang="hu-HU" sz="1400" dirty="0">
                <a:latin typeface="Cambria" panose="02040503050406030204" pitchFamily="18" charset="0"/>
              </a:rPr>
              <a:t>az </a:t>
            </a:r>
            <a:r>
              <a:rPr lang="hu-HU" sz="1400" b="1" dirty="0">
                <a:latin typeface="Cambria" panose="02040503050406030204" pitchFamily="18" charset="0"/>
              </a:rPr>
              <a:t>Országos Bírósági Hivatal </a:t>
            </a:r>
            <a:r>
              <a:rPr lang="hu-HU" sz="1400" dirty="0">
                <a:latin typeface="Cambria" panose="02040503050406030204" pitchFamily="18" charset="0"/>
              </a:rPr>
              <a:t>honlapján a Civil Szervezetek </a:t>
            </a:r>
            <a:r>
              <a:rPr lang="hu-HU" sz="1400" dirty="0" smtClean="0">
                <a:latin typeface="Cambria" panose="02040503050406030204" pitchFamily="18" charset="0"/>
              </a:rPr>
              <a:t>Névjegyzékében szereplő adatokkal megegyeznek;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latin typeface="Cambria" panose="02040503050406030204" pitchFamily="18" charset="0"/>
              </a:rPr>
              <a:t>a pályázat</a:t>
            </a:r>
            <a:r>
              <a:rPr lang="hu-HU" sz="1400" b="1" dirty="0" smtClean="0">
                <a:latin typeface="Cambria" panose="02040503050406030204" pitchFamily="18" charset="0"/>
              </a:rPr>
              <a:t> beadásának </a:t>
            </a:r>
            <a:r>
              <a:rPr lang="hu-HU" sz="1400" b="1" dirty="0">
                <a:latin typeface="Cambria" panose="02040503050406030204" pitchFamily="18" charset="0"/>
              </a:rPr>
              <a:t>napjáig</a:t>
            </a:r>
            <a:r>
              <a:rPr lang="hu-HU" sz="1400" dirty="0">
                <a:latin typeface="Cambria" panose="02040503050406030204" pitchFamily="18" charset="0"/>
              </a:rPr>
              <a:t> a pályázónak egyszeri és egy összegű </a:t>
            </a:r>
            <a:r>
              <a:rPr lang="hu-HU" sz="1400" b="1" dirty="0">
                <a:latin typeface="Cambria" panose="02040503050406030204" pitchFamily="18" charset="0"/>
              </a:rPr>
              <a:t>pályázati díjat </a:t>
            </a:r>
            <a:r>
              <a:rPr lang="hu-HU" sz="1400" dirty="0">
                <a:latin typeface="Cambria" panose="02040503050406030204" pitchFamily="18" charset="0"/>
              </a:rPr>
              <a:t>kell megfizetnie kizárólag banki </a:t>
            </a:r>
            <a:r>
              <a:rPr lang="hu-HU" sz="1400" dirty="0" smtClean="0">
                <a:latin typeface="Cambria" panose="02040503050406030204" pitchFamily="18" charset="0"/>
              </a:rPr>
              <a:t>átutalással;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latin typeface="Cambria" panose="02040503050406030204" pitchFamily="18" charset="0"/>
              </a:rPr>
              <a:t>a szükséges </a:t>
            </a:r>
            <a:r>
              <a:rPr lang="hu-HU" sz="1400" b="1" dirty="0" smtClean="0">
                <a:latin typeface="Cambria" panose="02040503050406030204" pitchFamily="18" charset="0"/>
              </a:rPr>
              <a:t>mellékletek, nyilatkozatok </a:t>
            </a:r>
            <a:r>
              <a:rPr lang="hu-HU" sz="1400" dirty="0" smtClean="0">
                <a:latin typeface="Cambria" panose="02040503050406030204" pitchFamily="18" charset="0"/>
              </a:rPr>
              <a:t>(pályázati díj befizetésének igazolása, általános nyilatkozat, adatkezelési hozzájáruló nyilatkozat) </a:t>
            </a:r>
            <a:r>
              <a:rPr lang="hu-HU" sz="1400" b="1" dirty="0" smtClean="0">
                <a:latin typeface="Cambria" panose="02040503050406030204" pitchFamily="18" charset="0"/>
              </a:rPr>
              <a:t>csatolásra kerültek </a:t>
            </a:r>
            <a:r>
              <a:rPr lang="hu-HU" sz="1400" dirty="0" smtClean="0">
                <a:latin typeface="Cambria" panose="02040503050406030204" pitchFamily="18" charset="0"/>
              </a:rPr>
              <a:t>a </a:t>
            </a:r>
            <a:r>
              <a:rPr lang="hu-HU" sz="1400" dirty="0" err="1" smtClean="0">
                <a:latin typeface="Cambria" panose="02040503050406030204" pitchFamily="18" charset="0"/>
              </a:rPr>
              <a:t>NIR-be</a:t>
            </a:r>
            <a:r>
              <a:rPr lang="hu-HU" sz="1400" dirty="0" smtClean="0">
                <a:latin typeface="Cambria" panose="02040503050406030204" pitchFamily="18" charset="0"/>
              </a:rPr>
              <a:t>;</a:t>
            </a:r>
            <a:endParaRPr lang="hu-HU" sz="1400" dirty="0">
              <a:latin typeface="Cambria" panose="0204050305040603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>
                <a:latin typeface="Cambria" panose="02040503050406030204" pitchFamily="18" charset="0"/>
              </a:rPr>
              <a:t>azon pályázatok, amelyek </a:t>
            </a:r>
            <a:r>
              <a:rPr lang="hu-HU" sz="1400" b="1" dirty="0">
                <a:latin typeface="Cambria" panose="02040503050406030204" pitchFamily="18" charset="0"/>
              </a:rPr>
              <a:t>határidőben nem kerülnek véglegesítésre</a:t>
            </a:r>
            <a:r>
              <a:rPr lang="hu-HU" sz="1400" dirty="0">
                <a:latin typeface="Cambria" panose="02040503050406030204" pitchFamily="18" charset="0"/>
              </a:rPr>
              <a:t>, </a:t>
            </a:r>
            <a:r>
              <a:rPr lang="hu-HU" sz="1400" b="1" dirty="0">
                <a:latin typeface="Cambria" panose="02040503050406030204" pitchFamily="18" charset="0"/>
              </a:rPr>
              <a:t>nem</a:t>
            </a:r>
            <a:r>
              <a:rPr lang="hu-HU" sz="1400" dirty="0">
                <a:latin typeface="Cambria" panose="02040503050406030204" pitchFamily="18" charset="0"/>
              </a:rPr>
              <a:t> minősülnek </a:t>
            </a:r>
            <a:r>
              <a:rPr lang="hu-HU" sz="1400" b="1" dirty="0">
                <a:latin typeface="Cambria" panose="02040503050406030204" pitchFamily="18" charset="0"/>
              </a:rPr>
              <a:t>benyújtott</a:t>
            </a:r>
            <a:r>
              <a:rPr lang="hu-HU" sz="1400" dirty="0">
                <a:latin typeface="Cambria" panose="02040503050406030204" pitchFamily="18" charset="0"/>
              </a:rPr>
              <a:t> </a:t>
            </a:r>
            <a:r>
              <a:rPr lang="hu-HU" sz="1400" b="1" dirty="0">
                <a:latin typeface="Cambria" panose="02040503050406030204" pitchFamily="18" charset="0"/>
              </a:rPr>
              <a:t>pályázat</a:t>
            </a:r>
            <a:r>
              <a:rPr lang="hu-HU" sz="1400" dirty="0">
                <a:latin typeface="Cambria" panose="02040503050406030204" pitchFamily="18" charset="0"/>
              </a:rPr>
              <a:t>nak, és az Alapkezelő formai ellenőrzésnek sem veti </a:t>
            </a:r>
            <a:r>
              <a:rPr lang="hu-HU" sz="1400" dirty="0" smtClean="0">
                <a:latin typeface="Cambria" panose="02040503050406030204" pitchFamily="18" charset="0"/>
              </a:rPr>
              <a:t>alá.</a:t>
            </a:r>
            <a:endParaRPr lang="hu-H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37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514" y="540328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68676" y="540328"/>
            <a:ext cx="877186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Hasznos linkek gyűjteménye</a:t>
            </a:r>
          </a:p>
          <a:p>
            <a:pPr algn="ctr"/>
            <a:endParaRPr lang="hu-HU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NIR belépési pont:</a:t>
            </a:r>
          </a:p>
          <a:p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  <a:hlinkClick r:id="rId4"/>
              </a:rPr>
              <a:t>https://nir.bgazrt.hu/bga/</a:t>
            </a: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OBH civil szervezetek névjegyzéke:</a:t>
            </a:r>
          </a:p>
          <a:p>
            <a:r>
              <a:rPr lang="hu-HU" sz="1600" dirty="0">
                <a:solidFill>
                  <a:srgbClr val="0D0D0D"/>
                </a:solidFill>
                <a:latin typeface="Cambria" panose="02040503050406030204" pitchFamily="18" charset="0"/>
                <a:hlinkClick r:id="rId5"/>
              </a:rPr>
              <a:t>http://birosag.hu/allampolgaroknak/civil-szervezetek/civil-szervezetek-nevjegyzeke-kereses</a:t>
            </a:r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srgbClr val="0D0D0D"/>
                </a:solidFill>
                <a:latin typeface="Cambria" panose="02040503050406030204" pitchFamily="18" charset="0"/>
              </a:rPr>
              <a:t>Civil Információs Portál:</a:t>
            </a:r>
          </a:p>
          <a:p>
            <a:r>
              <a:rPr lang="hu-HU" sz="1600" dirty="0">
                <a:latin typeface="Cambria" panose="02040503050406030204" pitchFamily="18" charset="0"/>
                <a:hlinkClick r:id="rId6"/>
              </a:rPr>
              <a:t>https://civil.info.hu</a:t>
            </a:r>
            <a:endParaRPr lang="hu-HU" sz="1600" dirty="0">
              <a:latin typeface="Cambria" panose="02040503050406030204" pitchFamily="18" charset="0"/>
            </a:endParaRPr>
          </a:p>
          <a:p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srgbClr val="0D0D0D"/>
                </a:solidFill>
                <a:latin typeface="Cambria" panose="02040503050406030204" pitchFamily="18" charset="0"/>
              </a:rPr>
              <a:t>CIP NEA:</a:t>
            </a:r>
          </a:p>
          <a:p>
            <a:r>
              <a:rPr lang="hu-HU" sz="1600" dirty="0">
                <a:latin typeface="Cambria" panose="02040503050406030204" pitchFamily="18" charset="0"/>
                <a:hlinkClick r:id="rId7"/>
              </a:rPr>
              <a:t>https://civil.info.hu/nea</a:t>
            </a:r>
            <a:endParaRPr lang="hu-HU" sz="1600" dirty="0">
              <a:latin typeface="Cambria" panose="02040503050406030204" pitchFamily="18" charset="0"/>
            </a:endParaRPr>
          </a:p>
          <a:p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dirty="0">
              <a:latin typeface="Cambria" panose="02040503050406030204" pitchFamily="18" charset="0"/>
            </a:endParaRPr>
          </a:p>
          <a:p>
            <a:endParaRPr lang="hu-HU" dirty="0">
              <a:solidFill>
                <a:srgbClr val="0D0D0D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Kép 9" descr="Képernyőrész kivágás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7" y="2807887"/>
            <a:ext cx="2807661" cy="146733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88800156-3082-4A2F-9ED9-7D8658DD78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8701" y="4472830"/>
            <a:ext cx="3279719" cy="18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43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703" y="494431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34537" y="313274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Sikeres pályázást </a:t>
            </a:r>
          </a:p>
          <a:p>
            <a:pPr algn="ctr"/>
            <a:r>
              <a:rPr lang="hu-HU" sz="44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kívánunk!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0452" y="2022364"/>
            <a:ext cx="6052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404723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364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ÖSSZEVONT PÁLYÁZATI KIÍRÁS</a:t>
            </a:r>
          </a:p>
        </p:txBody>
      </p:sp>
      <p:pic>
        <p:nvPicPr>
          <p:cNvPr id="3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9841889" y="130098"/>
            <a:ext cx="2253371" cy="82890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819150" y="1556675"/>
            <a:ext cx="86677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latin typeface="Cambria" panose="02040503050406030204" pitchFamily="18" charset="0"/>
              </a:rPr>
              <a:t>Célja, hogy a pályázó részére egyszerűbbé váljon a támogatási igény benyújtása: egy pályázati adatlap kitöltésével van lehetőség:</a:t>
            </a:r>
          </a:p>
          <a:p>
            <a:pPr algn="just"/>
            <a:endParaRPr lang="hu-HU" dirty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Cambria" panose="02040503050406030204" pitchFamily="18" charset="0"/>
              </a:rPr>
              <a:t>kizárólag működési </a:t>
            </a:r>
          </a:p>
          <a:p>
            <a:pPr algn="just"/>
            <a:r>
              <a:rPr lang="hu-HU" dirty="0">
                <a:latin typeface="Cambria" panose="02040503050406030204" pitchFamily="18" charset="0"/>
              </a:rPr>
              <a:t>	vagy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Cambria" panose="02040503050406030204" pitchFamily="18" charset="0"/>
              </a:rPr>
              <a:t>„vegyes” (szakmai és működési költségeket is tartalmazó) </a:t>
            </a:r>
            <a:r>
              <a:rPr lang="hu-HU" dirty="0">
                <a:latin typeface="Cambria" panose="02040503050406030204" pitchFamily="18" charset="0"/>
              </a:rPr>
              <a:t>pályázat benyújtására.</a:t>
            </a:r>
          </a:p>
          <a:p>
            <a:pPr algn="just"/>
            <a:endParaRPr lang="hu-HU" dirty="0">
              <a:latin typeface="Cambria" panose="02040503050406030204" pitchFamily="18" charset="0"/>
            </a:endParaRPr>
          </a:p>
          <a:p>
            <a:pPr algn="just"/>
            <a:r>
              <a:rPr lang="hu-HU" dirty="0">
                <a:latin typeface="Cambria" panose="02040503050406030204" pitchFamily="18" charset="0"/>
              </a:rPr>
              <a:t>Pályázat benyújtására jogosultak (hatókörtől függetlenül):</a:t>
            </a:r>
          </a:p>
          <a:p>
            <a:pPr algn="just"/>
            <a:endParaRPr lang="hu-HU" dirty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Cambria" panose="02040503050406030204" pitchFamily="18" charset="0"/>
              </a:rPr>
              <a:t>egyesület,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Cambria" panose="02040503050406030204" pitchFamily="18" charset="0"/>
              </a:rPr>
              <a:t>alapítvány,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Cambria" panose="02040503050406030204" pitchFamily="18" charset="0"/>
              </a:rPr>
              <a:t>szövetség,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Cambria" panose="02040503050406030204" pitchFamily="18" charset="0"/>
              </a:rPr>
              <a:t>amennyiben korábban társpályázóként legalább egy alkalommal NEA pályázat kedvezményezettje volt és a pályázati kiírás lehetővé teszi, határon </a:t>
            </a:r>
            <a:r>
              <a:rPr lang="hu-HU" dirty="0">
                <a:latin typeface="Cambria" panose="02040503050406030204" pitchFamily="18" charset="0"/>
              </a:rPr>
              <a:t>túli civil szervezet </a:t>
            </a:r>
            <a:r>
              <a:rPr lang="hu-HU" dirty="0" smtClean="0">
                <a:latin typeface="Cambria" panose="02040503050406030204" pitchFamily="18" charset="0"/>
              </a:rPr>
              <a:t>önállóan is pályázhat</a:t>
            </a:r>
            <a:r>
              <a:rPr lang="hu-HU" dirty="0">
                <a:latin typeface="Cambria" panose="02040503050406030204" pitchFamily="18" charset="0"/>
              </a:rPr>
              <a:t>.</a:t>
            </a:r>
          </a:p>
          <a:p>
            <a:pPr algn="just"/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4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ÖSSZEVONT PÁLYÁZATI KIÍRÁS</a:t>
            </a:r>
          </a:p>
        </p:txBody>
      </p:sp>
      <p:sp>
        <p:nvSpPr>
          <p:cNvPr id="3" name="Téglalap 2"/>
          <p:cNvSpPr/>
          <p:nvPr/>
        </p:nvSpPr>
        <p:spPr>
          <a:xfrm>
            <a:off x="783769" y="1484075"/>
            <a:ext cx="85235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Cambria" panose="02040503050406030204" pitchFamily="18" charset="0"/>
              </a:rPr>
              <a:t>K</a:t>
            </a:r>
            <a:r>
              <a:rPr lang="hu-HU" dirty="0" smtClean="0">
                <a:latin typeface="Cambria" panose="02040503050406030204" pitchFamily="18" charset="0"/>
              </a:rPr>
              <a:t>ülön </a:t>
            </a:r>
            <a:r>
              <a:rPr lang="hu-HU" dirty="0">
                <a:latin typeface="Cambria" panose="02040503050406030204" pitchFamily="18" charset="0"/>
              </a:rPr>
              <a:t>pályázati kiírás, amelynek </a:t>
            </a:r>
            <a:r>
              <a:rPr lang="hu-HU" b="1" dirty="0">
                <a:latin typeface="Cambria" panose="02040503050406030204" pitchFamily="18" charset="0"/>
              </a:rPr>
              <a:t>működési része egységes tartalommal és feltételekkel</a:t>
            </a:r>
            <a:r>
              <a:rPr lang="hu-HU" dirty="0">
                <a:latin typeface="Cambria" panose="02040503050406030204" pitchFamily="18" charset="0"/>
              </a:rPr>
              <a:t>, a </a:t>
            </a:r>
            <a:r>
              <a:rPr lang="hu-HU" b="1" dirty="0">
                <a:latin typeface="Cambria" panose="02040503050406030204" pitchFamily="18" charset="0"/>
              </a:rPr>
              <a:t>„vegyes” (szakmai+működési) része pedig kollégiumonként eltérő tartalommal és feltételekkel </a:t>
            </a:r>
            <a:r>
              <a:rPr lang="hu-HU" dirty="0">
                <a:latin typeface="Cambria" panose="02040503050406030204" pitchFamily="18" charset="0"/>
              </a:rPr>
              <a:t>jelenik </a:t>
            </a:r>
            <a:r>
              <a:rPr lang="hu-HU" dirty="0" smtClean="0">
                <a:latin typeface="Cambria" panose="02040503050406030204" pitchFamily="18" charset="0"/>
              </a:rPr>
              <a:t>meg.</a:t>
            </a:r>
          </a:p>
          <a:p>
            <a:pPr algn="just"/>
            <a:endParaRPr lang="hu-HU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Kategória kódok – kizárólag működési támogatás</a:t>
            </a:r>
            <a:r>
              <a:rPr lang="hu-HU" dirty="0" smtClean="0">
                <a:latin typeface="Cambria" panose="02040503050406030204" pitchFamily="18" charset="0"/>
              </a:rPr>
              <a:t>:</a:t>
            </a:r>
          </a:p>
          <a:p>
            <a:pPr algn="just"/>
            <a:r>
              <a:rPr lang="hu-HU" dirty="0" smtClean="0">
                <a:latin typeface="Cambria" panose="02040503050406030204" pitchFamily="18" charset="0"/>
              </a:rPr>
              <a:t>	</a:t>
            </a:r>
            <a:r>
              <a:rPr lang="hu-HU" b="1" dirty="0" smtClean="0">
                <a:latin typeface="Cambria" panose="02040503050406030204" pitchFamily="18" charset="0"/>
              </a:rPr>
              <a:t>NEAO-KP-1-2022/1 – Közösségi környezet kollégium; </a:t>
            </a:r>
          </a:p>
          <a:p>
            <a:pPr algn="just"/>
            <a:r>
              <a:rPr lang="hu-HU" b="1" dirty="0" smtClean="0">
                <a:latin typeface="Cambria" panose="02040503050406030204" pitchFamily="18" charset="0"/>
              </a:rPr>
              <a:t>	NEAO-KP-1-2022/3 – Mobilitás és alkalmazkodás kollégium;</a:t>
            </a:r>
          </a:p>
          <a:p>
            <a:pPr algn="just"/>
            <a:r>
              <a:rPr lang="hu-HU" b="1" dirty="0" smtClean="0">
                <a:latin typeface="Cambria" panose="02040503050406030204" pitchFamily="18" charset="0"/>
              </a:rPr>
              <a:t>	NEAO-KP-1-2022/5 – Nemzeti összetartozás kollégium; </a:t>
            </a:r>
          </a:p>
          <a:p>
            <a:pPr algn="just"/>
            <a:r>
              <a:rPr lang="hu-HU" b="1" dirty="0" smtClean="0">
                <a:latin typeface="Cambria" panose="02040503050406030204" pitchFamily="18" charset="0"/>
              </a:rPr>
              <a:t>	NEAO-KP-1-2022/7 – Társadalmi felelősségvállalás kollégium; </a:t>
            </a:r>
          </a:p>
          <a:p>
            <a:pPr algn="just"/>
            <a:r>
              <a:rPr lang="hu-HU" b="1" dirty="0" smtClean="0">
                <a:latin typeface="Cambria" panose="02040503050406030204" pitchFamily="18" charset="0"/>
              </a:rPr>
              <a:t>	NEAO-KP-1-2022/9 – Új nemzedékek jövőjéért kollégium.</a:t>
            </a:r>
          </a:p>
          <a:p>
            <a:pPr algn="just"/>
            <a:endParaRPr lang="hu-HU" b="1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Kategória kódok – vegyes támogatás:</a:t>
            </a:r>
          </a:p>
          <a:p>
            <a:pPr lvl="1" algn="just"/>
            <a:r>
              <a:rPr lang="hu-HU" b="1" dirty="0" smtClean="0">
                <a:latin typeface="Cambria" panose="02040503050406030204" pitchFamily="18" charset="0"/>
              </a:rPr>
              <a:t>	NEAO-KP-1-2022/2 – Közösségi környezet kollégium; </a:t>
            </a:r>
          </a:p>
          <a:p>
            <a:pPr lvl="1" algn="just"/>
            <a:r>
              <a:rPr lang="hu-HU" b="1" dirty="0" smtClean="0">
                <a:latin typeface="Cambria" panose="02040503050406030204" pitchFamily="18" charset="0"/>
              </a:rPr>
              <a:t>	NEAO-KP-1-2022/4 – Mobilitás és alkalmazkodás kollégium;</a:t>
            </a:r>
          </a:p>
          <a:p>
            <a:pPr lvl="1" algn="just"/>
            <a:r>
              <a:rPr lang="hu-HU" b="1" dirty="0" smtClean="0">
                <a:latin typeface="Cambria" panose="02040503050406030204" pitchFamily="18" charset="0"/>
              </a:rPr>
              <a:t>	NEAO-KP-1-2022/6 – Nemzeti összetartozás kollégium; </a:t>
            </a:r>
          </a:p>
          <a:p>
            <a:pPr lvl="1" algn="just"/>
            <a:r>
              <a:rPr lang="hu-HU" b="1" dirty="0" smtClean="0">
                <a:latin typeface="Cambria" panose="02040503050406030204" pitchFamily="18" charset="0"/>
              </a:rPr>
              <a:t>	NEAO-KP-1-2022/8 – Társadalmi felelősségvállalás kollégium; </a:t>
            </a:r>
          </a:p>
          <a:p>
            <a:pPr lvl="1" algn="just"/>
            <a:r>
              <a:rPr lang="hu-HU" b="1" dirty="0" smtClean="0">
                <a:latin typeface="Cambria" panose="02040503050406030204" pitchFamily="18" charset="0"/>
              </a:rPr>
              <a:t>	NEAO-KP-1-2022/10 – Új nemzedékek jövőjéért kollégium.</a:t>
            </a:r>
          </a:p>
          <a:p>
            <a:pPr lvl="1" algn="just"/>
            <a:endParaRPr lang="hu-HU" dirty="0" smtClean="0">
              <a:latin typeface="Cambria" panose="02040503050406030204" pitchFamily="18" charset="0"/>
            </a:endParaRPr>
          </a:p>
        </p:txBody>
      </p:sp>
      <p:pic>
        <p:nvPicPr>
          <p:cNvPr id="4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9841889" y="130098"/>
            <a:ext cx="2253371" cy="82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5549" y="432707"/>
            <a:ext cx="8596668" cy="1216479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ÖSSZEVONT PÁLYÁZATI KIÍRÁS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Tanácsi irányelvek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9841889" y="130098"/>
            <a:ext cx="2253371" cy="82890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51114" y="1818812"/>
            <a:ext cx="87723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egy pályázat benyújtására </a:t>
            </a:r>
            <a:r>
              <a:rPr lang="hu-HU" dirty="0" smtClean="0">
                <a:latin typeface="Cambria" panose="02040503050406030204" pitchFamily="18" charset="0"/>
              </a:rPr>
              <a:t>van lehetőség a </a:t>
            </a:r>
            <a:r>
              <a:rPr lang="hu-HU" b="1" dirty="0" smtClean="0">
                <a:latin typeface="Cambria" panose="02040503050406030204" pitchFamily="18" charset="0"/>
              </a:rPr>
              <a:t>NEA 2022. évi egyszerűsített </a:t>
            </a:r>
            <a:r>
              <a:rPr lang="hu-HU" dirty="0" smtClean="0">
                <a:latin typeface="Cambria" panose="02040503050406030204" pitchFamily="18" charset="0"/>
              </a:rPr>
              <a:t>(NEAG-KP-1-2022), </a:t>
            </a:r>
            <a:r>
              <a:rPr lang="hu-HU" b="1" dirty="0" smtClean="0">
                <a:latin typeface="Cambria" panose="02040503050406030204" pitchFamily="18" charset="0"/>
              </a:rPr>
              <a:t>normatív </a:t>
            </a:r>
            <a:r>
              <a:rPr lang="hu-HU" dirty="0" smtClean="0">
                <a:latin typeface="Cambria" panose="02040503050406030204" pitchFamily="18" charset="0"/>
              </a:rPr>
              <a:t>(NEAN-KP-1-2022) és az </a:t>
            </a:r>
            <a:r>
              <a:rPr lang="hu-HU" b="1" dirty="0" smtClean="0">
                <a:latin typeface="Cambria" panose="02040503050406030204" pitchFamily="18" charset="0"/>
              </a:rPr>
              <a:t>összevont működési </a:t>
            </a:r>
            <a:r>
              <a:rPr lang="hu-HU" dirty="0" smtClean="0">
                <a:latin typeface="Cambria" panose="02040503050406030204" pitchFamily="18" charset="0"/>
              </a:rPr>
              <a:t>(NEAO-KP-1-2022/1; NEAO-KP-1-2022/3; NEAO-KP-1-2022/5; NEAO-KP-1-2022/7; NEAO-KP-1-2022/9) </a:t>
            </a:r>
            <a:r>
              <a:rPr lang="hu-HU" b="1" dirty="0" smtClean="0">
                <a:latin typeface="Cambria" panose="02040503050406030204" pitchFamily="18" charset="0"/>
              </a:rPr>
              <a:t>pályázati kategóriákban;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két pályázat benyújtására van lehetőség a NEA 2022. évi összevont vegyes pályázati kategóriákban </a:t>
            </a:r>
            <a:r>
              <a:rPr lang="hu-HU" dirty="0">
                <a:latin typeface="Cambria" panose="02040503050406030204" pitchFamily="18" charset="0"/>
              </a:rPr>
              <a:t>(</a:t>
            </a:r>
            <a:r>
              <a:rPr lang="hu-HU" dirty="0" smtClean="0">
                <a:latin typeface="Cambria" panose="02040503050406030204" pitchFamily="18" charset="0"/>
              </a:rPr>
              <a:t>NEAO-KP-1-2022/2; NEAO-KP-1-2022/4; NEAO-KP-1-2022/6; NEAO-KP-1-2022/8; NEAO-KP-1-2022/10): </a:t>
            </a:r>
            <a:r>
              <a:rPr lang="hu-HU" b="1" dirty="0" smtClean="0">
                <a:latin typeface="Cambria" panose="02040503050406030204" pitchFamily="18" charset="0"/>
              </a:rPr>
              <a:t>egy pályázat </a:t>
            </a:r>
            <a:r>
              <a:rPr lang="hu-HU" dirty="0" smtClean="0">
                <a:latin typeface="Cambria" panose="02040503050406030204" pitchFamily="18" charset="0"/>
              </a:rPr>
              <a:t>nyújtható be </a:t>
            </a:r>
            <a:r>
              <a:rPr lang="hu-HU" b="1" dirty="0" smtClean="0">
                <a:latin typeface="Cambria" panose="02040503050406030204" pitchFamily="18" charset="0"/>
              </a:rPr>
              <a:t>önállóan</a:t>
            </a:r>
            <a:r>
              <a:rPr lang="hu-HU" dirty="0" smtClean="0">
                <a:latin typeface="Cambria" panose="02040503050406030204" pitchFamily="18" charset="0"/>
              </a:rPr>
              <a:t>, </a:t>
            </a:r>
            <a:r>
              <a:rPr lang="hu-HU" b="1" dirty="0" smtClean="0">
                <a:latin typeface="Cambria" panose="02040503050406030204" pitchFamily="18" charset="0"/>
              </a:rPr>
              <a:t>egy</a:t>
            </a:r>
            <a:r>
              <a:rPr lang="hu-HU" dirty="0" smtClean="0">
                <a:latin typeface="Cambria" panose="02040503050406030204" pitchFamily="18" charset="0"/>
              </a:rPr>
              <a:t> </a:t>
            </a:r>
            <a:r>
              <a:rPr lang="hu-HU" b="1" dirty="0" smtClean="0">
                <a:latin typeface="Cambria" panose="02040503050406030204" pitchFamily="18" charset="0"/>
              </a:rPr>
              <a:t>pedig együttesen</a:t>
            </a:r>
            <a:r>
              <a:rPr lang="hu-HU" dirty="0" smtClean="0">
                <a:latin typeface="Cambria" panose="02040503050406030204" pitchFamily="18" charset="0"/>
              </a:rPr>
              <a:t>, határon túli civil szervezettel (társpályázóval) együttműködésben;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minden </a:t>
            </a:r>
            <a:r>
              <a:rPr lang="hu-HU" b="1" dirty="0">
                <a:latin typeface="Cambria" panose="02040503050406030204" pitchFamily="18" charset="0"/>
              </a:rPr>
              <a:t>kollégium esetében lehetőséget kell biztosítani határon túli civil szervezet részére pályázat benyújtására társpályázóként és önállóan </a:t>
            </a:r>
            <a:r>
              <a:rPr lang="hu-HU" b="1" dirty="0" smtClean="0">
                <a:latin typeface="Cambria" panose="02040503050406030204" pitchFamily="18" charset="0"/>
              </a:rPr>
              <a:t>is;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Cambria" panose="02040503050406030204" pitchFamily="18" charset="0"/>
              </a:rPr>
              <a:t>a </a:t>
            </a:r>
            <a:r>
              <a:rPr lang="hu-HU" dirty="0">
                <a:latin typeface="Cambria" panose="02040503050406030204" pitchFamily="18" charset="0"/>
              </a:rPr>
              <a:t>NEA </a:t>
            </a:r>
            <a:r>
              <a:rPr lang="hu-HU" dirty="0" smtClean="0">
                <a:latin typeface="Cambria" panose="02040503050406030204" pitchFamily="18" charset="0"/>
              </a:rPr>
              <a:t>2022. évi pályázati kiírásai </a:t>
            </a:r>
            <a:r>
              <a:rPr lang="hu-HU" dirty="0">
                <a:latin typeface="Cambria" panose="02040503050406030204" pitchFamily="18" charset="0"/>
              </a:rPr>
              <a:t>esetében a támogatást </a:t>
            </a:r>
            <a:r>
              <a:rPr lang="hu-HU" b="1" dirty="0">
                <a:latin typeface="Cambria" panose="02040503050406030204" pitchFamily="18" charset="0"/>
              </a:rPr>
              <a:t>saját forrás nélkül </a:t>
            </a:r>
            <a:r>
              <a:rPr lang="hu-HU" dirty="0">
                <a:latin typeface="Cambria" panose="02040503050406030204" pitchFamily="18" charset="0"/>
              </a:rPr>
              <a:t>kell </a:t>
            </a:r>
            <a:r>
              <a:rPr lang="hu-HU" dirty="0" smtClean="0">
                <a:latin typeface="Cambria" panose="02040503050406030204" pitchFamily="18" charset="0"/>
              </a:rPr>
              <a:t>biztosítani;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7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5549" y="432707"/>
            <a:ext cx="8596668" cy="1216479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ÖSSZEVONT PÁLYÁZATI KIÍRÁS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Tanácsi irányelvek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9841889" y="130098"/>
            <a:ext cx="2253371" cy="82890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93964" y="1606539"/>
            <a:ext cx="877236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Módosult az el nem számolható költségek köre:</a:t>
            </a:r>
          </a:p>
          <a:p>
            <a:pPr marL="1143000" lvl="2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1600" b="1" dirty="0">
                <a:latin typeface="Cambria" panose="02040503050406030204" pitchFamily="18" charset="0"/>
              </a:rPr>
              <a:t>g</a:t>
            </a:r>
            <a:r>
              <a:rPr lang="hu-HU" sz="1600" b="1" dirty="0" smtClean="0">
                <a:latin typeface="Cambria" panose="02040503050406030204" pitchFamily="18" charset="0"/>
              </a:rPr>
              <a:t>épjármű</a:t>
            </a:r>
            <a:r>
              <a:rPr lang="hu-HU" sz="1600" dirty="0">
                <a:latin typeface="Cambria" panose="02040503050406030204" pitchFamily="18" charset="0"/>
              </a:rPr>
              <a:t>*</a:t>
            </a:r>
            <a:r>
              <a:rPr lang="hu-HU" sz="1600" dirty="0" smtClean="0">
                <a:latin typeface="Cambria" panose="02040503050406030204" pitchFamily="18" charset="0"/>
              </a:rPr>
              <a:t> beszerzése nem finanszírozható – a korábbi tilalom a közúti járművekre vonatkozott;</a:t>
            </a:r>
            <a:endParaRPr lang="hu-HU" sz="1600" dirty="0">
              <a:latin typeface="Cambria" panose="02040503050406030204" pitchFamily="18" charset="0"/>
            </a:endParaRPr>
          </a:p>
          <a:p>
            <a:pPr marL="1143000" lvl="2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1600" dirty="0" smtClean="0">
                <a:latin typeface="Cambria" panose="02040503050406030204" pitchFamily="18" charset="0"/>
              </a:rPr>
              <a:t>a felújítási költségeknél </a:t>
            </a:r>
            <a:r>
              <a:rPr lang="hu-HU" sz="1600" b="1" dirty="0" smtClean="0">
                <a:latin typeface="Cambria" panose="02040503050406030204" pitchFamily="18" charset="0"/>
              </a:rPr>
              <a:t>a gépjármű használhatóságának jellegváltása elszámolható</a:t>
            </a:r>
            <a:r>
              <a:rPr lang="hu-HU" sz="1600" dirty="0" smtClean="0">
                <a:latin typeface="Cambria" panose="02040503050406030204" pitchFamily="18" charset="0"/>
              </a:rPr>
              <a:t>: lehetőség van a pályázat terhére a meglévő gépjármű átalakítására, hogy a civil szervezet feladatának ellátására alkalmassá váljon;</a:t>
            </a:r>
          </a:p>
          <a:p>
            <a:pPr marL="1143000" lvl="2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1600" dirty="0" smtClean="0">
                <a:latin typeface="Cambria" panose="02040503050406030204" pitchFamily="18" charset="0"/>
              </a:rPr>
              <a:t>ingatlan beszerzése/létesítése továbbra sem finanszírozható</a:t>
            </a:r>
            <a:r>
              <a:rPr lang="hu-HU" sz="1600" dirty="0">
                <a:latin typeface="Cambria" panose="02040503050406030204" pitchFamily="18" charset="0"/>
              </a:rPr>
              <a:t>;</a:t>
            </a:r>
          </a:p>
          <a:p>
            <a:pPr marL="1143000" lvl="2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1600" dirty="0">
                <a:latin typeface="Cambria" panose="02040503050406030204" pitchFamily="18" charset="0"/>
              </a:rPr>
              <a:t>e</a:t>
            </a:r>
            <a:r>
              <a:rPr lang="hu-HU" sz="1600" dirty="0" smtClean="0">
                <a:latin typeface="Cambria" panose="02040503050406030204" pitchFamily="18" charset="0"/>
              </a:rPr>
              <a:t>lszámolható </a:t>
            </a:r>
            <a:r>
              <a:rPr lang="hu-HU" sz="1600" b="1" dirty="0" smtClean="0">
                <a:latin typeface="Cambria" panose="02040503050406030204" pitchFamily="18" charset="0"/>
              </a:rPr>
              <a:t>önkormányzati </a:t>
            </a:r>
            <a:r>
              <a:rPr lang="hu-HU" sz="1600" b="1" dirty="0">
                <a:latin typeface="Cambria" panose="02040503050406030204" pitchFamily="18" charset="0"/>
              </a:rPr>
              <a:t>tulajdonú</a:t>
            </a:r>
            <a:r>
              <a:rPr lang="hu-HU" sz="1600" dirty="0">
                <a:latin typeface="Cambria" panose="02040503050406030204" pitchFamily="18" charset="0"/>
              </a:rPr>
              <a:t>, vagy </a:t>
            </a:r>
            <a:r>
              <a:rPr lang="hu-HU" sz="1600" b="1" dirty="0">
                <a:latin typeface="Cambria" panose="02040503050406030204" pitchFamily="18" charset="0"/>
              </a:rPr>
              <a:t>önkormányzat által alapított 100%-os önkormányzati tulajdonú nonprofit gazdasági társaság tulajdonában/kezelésében lévő</a:t>
            </a:r>
            <a:r>
              <a:rPr lang="hu-HU" sz="1600" dirty="0">
                <a:latin typeface="Cambria" panose="02040503050406030204" pitchFamily="18" charset="0"/>
              </a:rPr>
              <a:t>, vagy </a:t>
            </a:r>
            <a:r>
              <a:rPr lang="hu-HU" sz="1600" b="1" dirty="0">
                <a:latin typeface="Cambria" panose="02040503050406030204" pitchFamily="18" charset="0"/>
              </a:rPr>
              <a:t>egyházi tulajdonú ingatlan felújítása</a:t>
            </a:r>
            <a:r>
              <a:rPr lang="hu-HU" sz="1600" dirty="0">
                <a:latin typeface="Cambria" panose="02040503050406030204" pitchFamily="18" charset="0"/>
              </a:rPr>
              <a:t>, melynek </a:t>
            </a:r>
            <a:r>
              <a:rPr lang="hu-HU" sz="1600" b="1" dirty="0">
                <a:latin typeface="Cambria" panose="02040503050406030204" pitchFamily="18" charset="0"/>
              </a:rPr>
              <a:t>feltétele a civil szervezet és a helyi önkormányzat, gazdasági társaság vagy egyházi jogi személy között legalább a fenntartási időszakra szóló</a:t>
            </a:r>
            <a:r>
              <a:rPr lang="hu-HU" sz="1600" dirty="0">
                <a:latin typeface="Cambria" panose="02040503050406030204" pitchFamily="18" charset="0"/>
              </a:rPr>
              <a:t> (5 éves), </a:t>
            </a:r>
            <a:r>
              <a:rPr lang="hu-HU" sz="1600" b="1" dirty="0">
                <a:latin typeface="Cambria" panose="02040503050406030204" pitchFamily="18" charset="0"/>
              </a:rPr>
              <a:t>ingyenes használatról szóló előzetes megállapodás </a:t>
            </a:r>
            <a:r>
              <a:rPr lang="hu-HU" sz="1600" dirty="0">
                <a:latin typeface="Cambria" panose="02040503050406030204" pitchFamily="18" charset="0"/>
              </a:rPr>
              <a:t>megléte</a:t>
            </a:r>
            <a:r>
              <a:rPr lang="hu-HU" sz="1600" dirty="0" smtClean="0">
                <a:latin typeface="Cambria" panose="02040503050406030204" pitchFamily="18" charset="0"/>
              </a:rPr>
              <a:t>)</a:t>
            </a:r>
          </a:p>
          <a:p>
            <a:pPr marL="1143000" lvl="2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endParaRPr lang="hu-HU" sz="1600" dirty="0">
              <a:latin typeface="Cambria" panose="02040503050406030204" pitchFamily="18" charset="0"/>
            </a:endParaRPr>
          </a:p>
          <a:p>
            <a:pPr lvl="2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hu-HU" sz="1600" dirty="0" smtClean="0">
                <a:latin typeface="Cambria" panose="02040503050406030204" pitchFamily="18" charset="0"/>
              </a:rPr>
              <a:t>*</a:t>
            </a:r>
            <a:r>
              <a:rPr lang="hu-HU" sz="1600" dirty="0">
                <a:latin typeface="Cambria" panose="02040503050406030204" pitchFamily="18" charset="0"/>
              </a:rPr>
              <a:t>kivéve </a:t>
            </a:r>
            <a:r>
              <a:rPr lang="hu-HU" sz="1600" dirty="0" smtClean="0">
                <a:latin typeface="Cambria" panose="02040503050406030204" pitchFamily="18" charset="0"/>
              </a:rPr>
              <a:t>a </a:t>
            </a:r>
            <a:r>
              <a:rPr lang="hu-HU" sz="1600" dirty="0">
                <a:latin typeface="Cambria" panose="02040503050406030204" pitchFamily="18" charset="0"/>
              </a:rPr>
              <a:t>fogyatékkal élők kerekes–székei, </a:t>
            </a:r>
            <a:r>
              <a:rPr lang="hu-HU" sz="1600" dirty="0" smtClean="0">
                <a:latin typeface="Cambria" panose="02040503050406030204" pitchFamily="18" charset="0"/>
              </a:rPr>
              <a:t>mopedjei</a:t>
            </a:r>
            <a:endParaRPr lang="hu-HU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8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5549" y="432707"/>
            <a:ext cx="8596668" cy="111034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NEA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PÁLYÁZATI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KIÍRÁSOK 2022</a:t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VÁLTOZÁSOK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9841889" y="130098"/>
            <a:ext cx="2253371" cy="82890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93964" y="1835139"/>
            <a:ext cx="877236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b="1" dirty="0" smtClean="0">
                <a:latin typeface="Cambria" panose="02040503050406030204" pitchFamily="18" charset="0"/>
              </a:rPr>
              <a:t>Új költségvetési sor nyitása:</a:t>
            </a:r>
          </a:p>
          <a:p>
            <a:pPr algn="just"/>
            <a:endParaRPr lang="hu-HU" b="1" dirty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Cambria" panose="02040503050406030204" pitchFamily="18" charset="0"/>
              </a:rPr>
              <a:t>módosítási kérelem benyújtásával lehetőség lesz </a:t>
            </a:r>
            <a:r>
              <a:rPr lang="hu-HU" sz="1600" dirty="0">
                <a:latin typeface="Cambria" panose="02040503050406030204" pitchFamily="18" charset="0"/>
              </a:rPr>
              <a:t>új költségvetési sor </a:t>
            </a:r>
            <a:r>
              <a:rPr lang="hu-HU" sz="1600" dirty="0" smtClean="0">
                <a:latin typeface="Cambria" panose="02040503050406030204" pitchFamily="18" charset="0"/>
              </a:rPr>
              <a:t>megnyitására</a:t>
            </a:r>
            <a:r>
              <a:rPr lang="hu-HU" sz="1600" dirty="0" smtClean="0">
                <a:latin typeface="Cambria" panose="02040503050406030204" pitchFamily="18" charset="0"/>
              </a:rPr>
              <a:t>;</a:t>
            </a:r>
          </a:p>
          <a:p>
            <a:pPr algn="just"/>
            <a:endParaRPr lang="hu-HU" sz="1600" dirty="0" smtClean="0">
              <a:latin typeface="Cambria" panose="02040503050406030204" pitchFamily="18" charset="0"/>
            </a:endParaRPr>
          </a:p>
          <a:p>
            <a:pPr algn="just"/>
            <a:endParaRPr lang="hu-HU" sz="1600" dirty="0">
              <a:latin typeface="Cambria" panose="02040503050406030204" pitchFamily="18" charset="0"/>
            </a:endParaRPr>
          </a:p>
          <a:p>
            <a:pPr algn="just"/>
            <a:r>
              <a:rPr lang="hu-HU" b="1" dirty="0">
                <a:latin typeface="Cambria" panose="02040503050406030204" pitchFamily="18" charset="0"/>
              </a:rPr>
              <a:t>Módosul a </a:t>
            </a:r>
            <a:r>
              <a:rPr lang="hu-HU" b="1" dirty="0">
                <a:latin typeface="Cambria" panose="02040503050406030204" pitchFamily="18" charset="0"/>
              </a:rPr>
              <a:t>támogatói okiratban rögzített a módosítási kérelem benyújtásának </a:t>
            </a:r>
            <a:r>
              <a:rPr lang="hu-HU" b="1" dirty="0">
                <a:latin typeface="Cambria" panose="02040503050406030204" pitchFamily="18" charset="0"/>
              </a:rPr>
              <a:t>kötelezettsége</a:t>
            </a:r>
            <a:r>
              <a:rPr lang="hu-HU" b="1" dirty="0" smtClean="0">
                <a:latin typeface="Cambria" panose="02040503050406030204" pitchFamily="18" charset="0"/>
              </a:rPr>
              <a:t>:</a:t>
            </a:r>
          </a:p>
          <a:p>
            <a:pPr algn="just"/>
            <a:endParaRPr lang="hu-HU" b="1" dirty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Cambria" panose="02040503050406030204" pitchFamily="18" charset="0"/>
              </a:rPr>
              <a:t>amennyiben a kedvezményezett a költségvetés fősorain </a:t>
            </a:r>
            <a:r>
              <a:rPr lang="hu-HU" b="1" dirty="0" smtClean="0">
                <a:latin typeface="Cambria" panose="02040503050406030204" pitchFamily="18" charset="0"/>
              </a:rPr>
              <a:t>30</a:t>
            </a:r>
            <a:r>
              <a:rPr lang="hu-HU" b="1" dirty="0">
                <a:latin typeface="Cambria" panose="02040503050406030204" pitchFamily="18" charset="0"/>
              </a:rPr>
              <a:t>%</a:t>
            </a:r>
            <a:r>
              <a:rPr lang="hu-HU" dirty="0">
                <a:latin typeface="Cambria" panose="02040503050406030204" pitchFamily="18" charset="0"/>
              </a:rPr>
              <a:t>-ot meghaladó mértékben kíván átcsoportosítani, akkor módosítási kérelmet kell benyújtania</a:t>
            </a:r>
            <a:r>
              <a:rPr lang="hu-HU" dirty="0" smtClean="0">
                <a:latin typeface="Cambria" panose="02040503050406030204" pitchFamily="18" charset="0"/>
              </a:rPr>
              <a:t>.</a:t>
            </a:r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5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5549" y="432707"/>
            <a:ext cx="8596668" cy="1216479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ÖSSZEVONT PÁLYÁZATI KIÍRÁS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Működési támogatás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9841889" y="130098"/>
            <a:ext cx="2253371" cy="82890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069521" y="1998426"/>
            <a:ext cx="80744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egységes szerkezetben és feltételekkel </a:t>
            </a:r>
            <a:r>
              <a:rPr lang="hu-HU" dirty="0" smtClean="0">
                <a:latin typeface="Cambria" panose="02040503050406030204" pitchFamily="18" charset="0"/>
              </a:rPr>
              <a:t>jelenik meg mind az öt kollégium esetében;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egy pályázó szervezet egy pályázatot </a:t>
            </a:r>
            <a:r>
              <a:rPr lang="hu-HU" dirty="0" smtClean="0">
                <a:latin typeface="Cambria" panose="02040503050406030204" pitchFamily="18" charset="0"/>
              </a:rPr>
              <a:t>nyújthat be;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Cambria" panose="02040503050406030204" pitchFamily="18" charset="0"/>
              </a:rPr>
              <a:t>támogatási összeg: </a:t>
            </a:r>
            <a:r>
              <a:rPr lang="hu-HU" b="1" dirty="0" smtClean="0">
                <a:latin typeface="Cambria" panose="02040503050406030204" pitchFamily="18" charset="0"/>
              </a:rPr>
              <a:t>min. 200.000,- Ft, </a:t>
            </a:r>
            <a:r>
              <a:rPr lang="hu-HU" b="1" dirty="0" err="1" smtClean="0">
                <a:latin typeface="Cambria" panose="02040503050406030204" pitchFamily="18" charset="0"/>
              </a:rPr>
              <a:t>max</a:t>
            </a:r>
            <a:r>
              <a:rPr lang="hu-HU" b="1" dirty="0" smtClean="0">
                <a:latin typeface="Cambria" panose="02040503050406030204" pitchFamily="18" charset="0"/>
              </a:rPr>
              <a:t>. 3.000.000,- Ft;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saját forrás nem kerül előírásra;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Cambria" panose="02040503050406030204" pitchFamily="18" charset="0"/>
              </a:rPr>
              <a:t>támogatás formája: </a:t>
            </a:r>
            <a:r>
              <a:rPr lang="hu-HU" b="1" dirty="0" smtClean="0">
                <a:latin typeface="Cambria" panose="02040503050406030204" pitchFamily="18" charset="0"/>
              </a:rPr>
              <a:t>visszatérítendő vagy vissza nem térítendő támogatás</a:t>
            </a:r>
            <a:r>
              <a:rPr lang="hu-HU" dirty="0" smtClean="0">
                <a:latin typeface="Cambria" panose="02040503050406030204" pitchFamily="18" charset="0"/>
              </a:rPr>
              <a:t>; </a:t>
            </a:r>
            <a:r>
              <a:rPr lang="hu-HU" b="1" dirty="0" smtClean="0">
                <a:latin typeface="Cambria" panose="02040503050406030204" pitchFamily="18" charset="0"/>
              </a:rPr>
              <a:t>100 %-os támogatási előleg formájában vagy a beszámoló elfogadását követően folyósított támogatás</a:t>
            </a:r>
            <a:endParaRPr lang="hu-HU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9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5549" y="432707"/>
            <a:ext cx="8596668" cy="1216479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ÖSSZEVONT PÁLYÁZATI KIÍRÁS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Vegyes támogatás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9841889" y="130098"/>
            <a:ext cx="2253371" cy="8289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9" y="1820488"/>
            <a:ext cx="11851036" cy="40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39173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10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1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3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4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5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6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7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8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9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9065</TotalTime>
  <Words>1416</Words>
  <Application>Microsoft Office PowerPoint</Application>
  <PresentationFormat>Egyéni</PresentationFormat>
  <Paragraphs>179</Paragraphs>
  <Slides>27</Slides>
  <Notes>15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Fazetta</vt:lpstr>
      <vt:lpstr>Tájékoztató a Nemzeti Együttműködési Alap  2022. évi pályázati kiírásairól  </vt:lpstr>
      <vt:lpstr>2021. októberében az alábbi pályázatok benyújtására lesz lehetősége a civil szervezeteknek:</vt:lpstr>
      <vt:lpstr>ÖSSZEVONT PÁLYÁZATI KIÍRÁS</vt:lpstr>
      <vt:lpstr>ÖSSZEVONT PÁLYÁZATI KIÍRÁS</vt:lpstr>
      <vt:lpstr>ÖSSZEVONT PÁLYÁZATI KIÍRÁS Tanácsi irányelvek</vt:lpstr>
      <vt:lpstr>ÖSSZEVONT PÁLYÁZATI KIÍRÁS Tanácsi irányelvek</vt:lpstr>
      <vt:lpstr>NEA PÁLYÁZATI KIÍRÁSOK 2022 VÁLTOZÁSOK</vt:lpstr>
      <vt:lpstr>ÖSSZEVONT PÁLYÁZATI KIÍRÁS Működési támogatás</vt:lpstr>
      <vt:lpstr>ÖSSZEVONT PÁLYÁZATI KIÍRÁS Vegyes támogatás</vt:lpstr>
      <vt:lpstr>NEA egyszerűsített támogatás</vt:lpstr>
      <vt:lpstr>NEA egyszerűsített támogatás</vt:lpstr>
      <vt:lpstr>Pályázati kiírások elérhetősége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Oriana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Tájékoztató az EPER pályázati folyamatáról  2019.02.12-13.</dc:title>
  <dc:creator>Elemér Furka</dc:creator>
  <cp:lastModifiedBy>CKTK</cp:lastModifiedBy>
  <cp:revision>181</cp:revision>
  <dcterms:created xsi:type="dcterms:W3CDTF">2019-02-11T16:22:04Z</dcterms:created>
  <dcterms:modified xsi:type="dcterms:W3CDTF">2021-09-14T04:16:26Z</dcterms:modified>
</cp:coreProperties>
</file>