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7"/>
  </p:notesMasterIdLst>
  <p:sldIdLst>
    <p:sldId id="271" r:id="rId3"/>
    <p:sldId id="300" r:id="rId4"/>
    <p:sldId id="332" r:id="rId5"/>
    <p:sldId id="315" r:id="rId6"/>
    <p:sldId id="301" r:id="rId7"/>
    <p:sldId id="316" r:id="rId8"/>
    <p:sldId id="305" r:id="rId9"/>
    <p:sldId id="302" r:id="rId10"/>
    <p:sldId id="303" r:id="rId11"/>
    <p:sldId id="304" r:id="rId12"/>
    <p:sldId id="307" r:id="rId13"/>
    <p:sldId id="308" r:id="rId14"/>
    <p:sldId id="309" r:id="rId15"/>
    <p:sldId id="333" r:id="rId16"/>
    <p:sldId id="326" r:id="rId17"/>
    <p:sldId id="328" r:id="rId18"/>
    <p:sldId id="329" r:id="rId19"/>
    <p:sldId id="334" r:id="rId20"/>
    <p:sldId id="330" r:id="rId21"/>
    <p:sldId id="331" r:id="rId22"/>
    <p:sldId id="322" r:id="rId23"/>
    <p:sldId id="323" r:id="rId24"/>
    <p:sldId id="325" r:id="rId25"/>
    <p:sldId id="260" r:id="rId26"/>
  </p:sldIdLst>
  <p:sldSz cx="9144000" cy="6858000" type="screen4x3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9C3F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8229" autoAdjust="0"/>
  </p:normalViewPr>
  <p:slideViewPr>
    <p:cSldViewPr>
      <p:cViewPr>
        <p:scale>
          <a:sx n="97" d="100"/>
          <a:sy n="97" d="100"/>
        </p:scale>
        <p:origin x="-606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EF6CE7F7-8E24-47D7-8FE8-ACB9E99A2F6B}" type="datetimeFigureOut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5" cy="497046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083117BD-BCD4-4E04-A687-507D895FCF5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4944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20176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Rugalmas felhasználás,</a:t>
            </a:r>
            <a:r>
              <a:rPr lang="hu-HU" baseline="0" dirty="0" smtClean="0"/>
              <a:t> a kis szervezetek igényeihez igazított módon.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09906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cél a bevezetéssel a kis szervezetek nagyobb biztonsága</a:t>
            </a:r>
            <a:r>
              <a:rPr lang="hu-HU" baseline="0" dirty="0" smtClean="0"/>
              <a:t> volt.</a:t>
            </a:r>
          </a:p>
          <a:p>
            <a:r>
              <a:rPr lang="hu-HU" baseline="0" dirty="0" smtClean="0"/>
              <a:t>Ne kényszerüljenek a pici szervezetek „versenyre” a nagyobb humánerőforrással…jobban ellátott szervezetekkel.</a:t>
            </a:r>
          </a:p>
          <a:p>
            <a:r>
              <a:rPr lang="hu-HU" baseline="0" dirty="0" smtClean="0"/>
              <a:t>Siker! Minden formailag megfelelően benyújtott pályázat nyert. A 10% lemorzsolódás viszonylag nagy, de így is 10-ből 9 nyert. (Nem 10-ből 3-4, mint az összevontnál.)</a:t>
            </a:r>
          </a:p>
          <a:p>
            <a:r>
              <a:rPr lang="hu-HU" baseline="0" dirty="0" smtClean="0"/>
              <a:t>Tudatos felültervezés, de a megfelelő ütemezéssel elértük, hogy ne várólistás előrelépésre fordítódjon vissza a az 500 m </a:t>
            </a:r>
            <a:r>
              <a:rPr lang="hu-HU" baseline="0" dirty="0" err="1" smtClean="0"/>
              <a:t>ft</a:t>
            </a:r>
            <a:r>
              <a:rPr lang="hu-HU" baseline="0" dirty="0" smtClean="0"/>
              <a:t>, hanem a3,5 </a:t>
            </a:r>
            <a:r>
              <a:rPr lang="hu-HU" baseline="0" dirty="0" err="1" smtClean="0"/>
              <a:t>mrd-ből</a:t>
            </a:r>
            <a:r>
              <a:rPr lang="hu-HU" baseline="0" dirty="0" smtClean="0"/>
              <a:t> már a döntést megelőzően +0,5 </a:t>
            </a:r>
            <a:r>
              <a:rPr lang="hu-HU" baseline="0" dirty="0" err="1" smtClean="0"/>
              <a:t>mrd</a:t>
            </a:r>
            <a:r>
              <a:rPr lang="hu-HU" baseline="0" dirty="0" smtClean="0"/>
              <a:t>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31033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Az országos átlagnál a nyertes szervezetek magasabb összegben részesültek Fejér megyében.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808662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A szórólapokon a Civilek Napjáról, illetve a megyei/fővárosi Civil Információs Centrum tevékenységéről, elérhetőségeiről, az </a:t>
            </a:r>
            <a:r>
              <a:rPr lang="hu-HU" dirty="0" err="1" smtClean="0"/>
              <a:t>SZJA-ból</a:t>
            </a:r>
            <a:r>
              <a:rPr lang="hu-HU" dirty="0" smtClean="0"/>
              <a:t> felajánlható 1%-ról, önkéntességről volt rövid leírás.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650500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Megyékben</a:t>
            </a:r>
            <a:r>
              <a:rPr lang="hu-HU" baseline="0" dirty="0" smtClean="0"/>
              <a:t> megvalósuló rendezvényeket itt nem említve: pl. Savaria Fesztiválon a civil korzó Szombathelyen, Civil Kavalkád Szolnokon,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117BD-BCD4-4E04-A687-507D895FCF5E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24602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84-94C1-43F9-BE9E-A783F3BCAFA2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9740-C320-4922-B0A2-FF219D412E37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2DAB-603E-4481-8E84-93DCC0DA0C32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84-94C1-43F9-BE9E-A783F3BCAFA2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04673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1F0D-6FED-405C-AB8B-EB549E4DD233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91390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AC1D-3B60-4609-965F-6A170CF124F8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5441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5DA5-8F7D-4ACB-8B09-F31D1CFA2CA3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51103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9635-1CEC-4363-837E-8D22527686DA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823292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7E59F-2390-4BDD-9930-0A9CB82FA8BD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987491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7926-605C-476A-B6E8-FBB6AE903B67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60310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AF00-ADC1-4914-AD24-72CF12882D8B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6547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1F0D-6FED-405C-AB8B-EB549E4DD233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D383-6F1D-47AF-8B92-46DD060C3647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389376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9740-C320-4922-B0A2-FF219D412E37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419688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22DAB-603E-4481-8E84-93DCC0DA0C32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1586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AC1D-3B60-4609-965F-6A170CF124F8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15DA5-8F7D-4ACB-8B09-F31D1CFA2CA3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9635-1CEC-4363-837E-8D22527686DA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7E59F-2390-4BDD-9930-0A9CB82FA8BD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B7926-605C-476A-B6E8-FBB6AE903B67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AF00-ADC1-4914-AD24-72CF12882D8B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D383-6F1D-47AF-8B92-46DD060C3647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F5F8BA-53AF-4465-ADB3-8363BCB04485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5F8BA-53AF-4465-ADB3-8363BCB04485}" type="datetime1">
              <a:rPr lang="hu-HU" smtClean="0"/>
              <a:pPr/>
              <a:t>2020. 09. 09.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67B89-F8EF-441F-AF7C-EAEA0879900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779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2088232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>A NEA 2020. </a:t>
            </a:r>
            <a:r>
              <a:rPr lang="hu-HU" sz="3600" b="1" dirty="0"/>
              <a:t>évi </a:t>
            </a:r>
            <a:r>
              <a:rPr lang="hu-HU" sz="3600" b="1" dirty="0" smtClean="0"/>
              <a:t>pályázatai, a Falusi </a:t>
            </a:r>
            <a:r>
              <a:rPr lang="hu-HU" sz="3600" b="1" dirty="0"/>
              <a:t>Civil </a:t>
            </a:r>
            <a:r>
              <a:rPr lang="hu-HU" sz="3600" b="1" dirty="0" smtClean="0"/>
              <a:t>Alap, és a </a:t>
            </a:r>
            <a:r>
              <a:rPr lang="hu-HU" sz="3600" b="1" dirty="0"/>
              <a:t>civil területet érintő jogszabályi </a:t>
            </a:r>
            <a:r>
              <a:rPr lang="hu-HU" sz="3600" b="1" dirty="0" smtClean="0"/>
              <a:t>változások </a:t>
            </a:r>
            <a:br>
              <a:rPr lang="hu-HU" sz="3600" b="1" dirty="0" smtClean="0"/>
            </a:br>
            <a:r>
              <a:rPr lang="hu-HU" sz="2400" dirty="0" smtClean="0"/>
              <a:t>Szeged, 2020.09.09.</a:t>
            </a:r>
            <a:endParaRPr lang="hu-HU" sz="2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582061" y="5614392"/>
            <a:ext cx="4352528" cy="910952"/>
          </a:xfrm>
        </p:spPr>
        <p:txBody>
          <a:bodyPr>
            <a:normAutofit fontScale="62500" lnSpcReduction="20000"/>
          </a:bodyPr>
          <a:lstStyle/>
          <a:p>
            <a:r>
              <a:rPr lang="hu-HU" sz="2800" dirty="0">
                <a:solidFill>
                  <a:schemeClr val="tx1"/>
                </a:solidFill>
              </a:rPr>
              <a:t>d</a:t>
            </a:r>
            <a:r>
              <a:rPr lang="hu-HU" sz="2800" dirty="0" smtClean="0">
                <a:solidFill>
                  <a:schemeClr val="tx1"/>
                </a:solidFill>
              </a:rPr>
              <a:t>r. Kecskés Péter</a:t>
            </a:r>
          </a:p>
          <a:p>
            <a:r>
              <a:rPr lang="hu-HU" sz="2800" dirty="0" smtClean="0">
                <a:solidFill>
                  <a:schemeClr val="tx1"/>
                </a:solidFill>
              </a:rPr>
              <a:t>Főosztályvezető</a:t>
            </a:r>
          </a:p>
          <a:p>
            <a:r>
              <a:rPr lang="hu-HU" sz="2800" b="1" dirty="0" smtClean="0">
                <a:solidFill>
                  <a:schemeClr val="tx1"/>
                </a:solidFill>
              </a:rPr>
              <a:t>Miniszterelnökség</a:t>
            </a:r>
            <a:endParaRPr lang="hu-HU" sz="2800" b="1" dirty="0">
              <a:solidFill>
                <a:schemeClr val="tx1"/>
              </a:solidFill>
            </a:endParaRPr>
          </a:p>
          <a:p>
            <a:endParaRPr lang="hu-HU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7031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Összevont támogatás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sz="2400" dirty="0" smtClean="0"/>
              <a:t>NEA </a:t>
            </a:r>
            <a:r>
              <a:rPr lang="hu-HU" sz="2400" dirty="0"/>
              <a:t>2019-ben </a:t>
            </a:r>
            <a:r>
              <a:rPr lang="hu-HU" sz="2400" dirty="0" smtClean="0"/>
              <a:t>már nem volt külön </a:t>
            </a:r>
            <a:r>
              <a:rPr lang="hu-HU" sz="2400" dirty="0"/>
              <a:t>szakmai és külön működési pályázat, hanem egyben </a:t>
            </a:r>
            <a:r>
              <a:rPr lang="hu-HU" sz="2400" dirty="0" smtClean="0"/>
              <a:t>volt benyújtható.</a:t>
            </a:r>
            <a:endParaRPr lang="hu-HU" sz="2400" dirty="0"/>
          </a:p>
          <a:p>
            <a:pPr algn="just"/>
            <a:r>
              <a:rPr lang="hu-HU" sz="2400" b="1" u="sng" dirty="0"/>
              <a:t>Előnyök:</a:t>
            </a:r>
            <a:r>
              <a:rPr lang="hu-HU" sz="2400" dirty="0"/>
              <a:t> 1 db kiírás, 1 db útmutató, 1db pályázat benyújtása…Határidőt egyszer…(De, ha a kollégium lehetővé </a:t>
            </a:r>
            <a:r>
              <a:rPr lang="hu-HU" sz="2400" dirty="0" smtClean="0"/>
              <a:t>tette, </a:t>
            </a:r>
            <a:r>
              <a:rPr lang="hu-HU" sz="2400" dirty="0"/>
              <a:t>akkor továbbra is +1 db a társpályázóval…)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73948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Az összevont támogatás országos adatai </a:t>
            </a:r>
            <a:br>
              <a:rPr lang="hu-HU" sz="3600" b="1" dirty="0" smtClean="0">
                <a:solidFill>
                  <a:schemeClr val="tx1"/>
                </a:solidFill>
              </a:rPr>
            </a:br>
            <a:r>
              <a:rPr lang="hu-HU" sz="3600" dirty="0" smtClean="0">
                <a:solidFill>
                  <a:schemeClr val="tx1"/>
                </a:solidFill>
              </a:rPr>
              <a:t>NEA 2019 </a:t>
            </a:r>
            <a:r>
              <a:rPr lang="hu-HU" sz="3600" b="1" dirty="0" smtClean="0">
                <a:solidFill>
                  <a:schemeClr val="tx1"/>
                </a:solidFill>
              </a:rPr>
              <a:t>– NEA 2020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u="sng" dirty="0" smtClean="0">
                <a:latin typeface="+mj-lt"/>
              </a:rPr>
              <a:t>2019</a:t>
            </a:r>
          </a:p>
          <a:p>
            <a:r>
              <a:rPr lang="hu-HU" dirty="0">
                <a:latin typeface="+mj-lt"/>
              </a:rPr>
              <a:t>Beérkezett pályázatok </a:t>
            </a:r>
            <a:r>
              <a:rPr lang="hu-HU" dirty="0" smtClean="0">
                <a:latin typeface="+mj-lt"/>
              </a:rPr>
              <a:t>száma: 8.426</a:t>
            </a:r>
          </a:p>
          <a:p>
            <a:r>
              <a:rPr lang="hu-HU" dirty="0" smtClean="0">
                <a:latin typeface="+mj-lt"/>
              </a:rPr>
              <a:t>2.272db nyertes pályázat (27%)</a:t>
            </a:r>
          </a:p>
          <a:p>
            <a:pPr marL="0" indent="0">
              <a:buNone/>
            </a:pPr>
            <a:r>
              <a:rPr lang="hu-HU" b="1" u="sng" dirty="0" smtClean="0">
                <a:latin typeface="+mj-lt"/>
              </a:rPr>
              <a:t>2020</a:t>
            </a:r>
          </a:p>
          <a:p>
            <a:r>
              <a:rPr lang="hu-HU" b="1" dirty="0">
                <a:latin typeface="+mj-lt"/>
              </a:rPr>
              <a:t>Beérkezett pályázatok </a:t>
            </a:r>
            <a:r>
              <a:rPr lang="hu-HU" b="1" dirty="0" smtClean="0">
                <a:latin typeface="+mj-lt"/>
              </a:rPr>
              <a:t>száma: 7.372 (- 12,5%)</a:t>
            </a:r>
          </a:p>
          <a:p>
            <a:pPr marL="0" indent="0">
              <a:buNone/>
            </a:pPr>
            <a:r>
              <a:rPr lang="hu-HU" b="1" i="1" dirty="0" smtClean="0">
                <a:latin typeface="+mj-lt"/>
              </a:rPr>
              <a:t>(bár még így is 2,6X az egyszerűsített db-számnak)</a:t>
            </a:r>
          </a:p>
          <a:p>
            <a:r>
              <a:rPr lang="hu-HU" b="1" dirty="0" smtClean="0">
                <a:latin typeface="+mj-lt"/>
              </a:rPr>
              <a:t>3.004 db nyertes pályázat (41%)</a:t>
            </a:r>
          </a:p>
          <a:p>
            <a:pPr marL="0" indent="0">
              <a:buNone/>
            </a:pPr>
            <a:r>
              <a:rPr lang="hu-HU" b="1" dirty="0" smtClean="0">
                <a:latin typeface="+mj-lt"/>
              </a:rPr>
              <a:t>(Tavalyhoz képest harmadával nőtt a nyertes szervezetek száma)</a:t>
            </a:r>
            <a:endParaRPr lang="hu-HU" b="1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64794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600" b="1" dirty="0">
                <a:solidFill>
                  <a:schemeClr val="tx1"/>
                </a:solidFill>
              </a:rPr>
              <a:t>Az összevont támogatás országos </a:t>
            </a:r>
            <a:r>
              <a:rPr lang="hu-HU" sz="3600" b="1" dirty="0" smtClean="0">
                <a:solidFill>
                  <a:schemeClr val="tx1"/>
                </a:solidFill>
              </a:rPr>
              <a:t>adatai </a:t>
            </a:r>
            <a:br>
              <a:rPr lang="hu-HU" sz="3600" b="1" dirty="0" smtClean="0">
                <a:solidFill>
                  <a:schemeClr val="tx1"/>
                </a:solidFill>
              </a:rPr>
            </a:br>
            <a:r>
              <a:rPr lang="hu-HU" sz="3600" dirty="0" smtClean="0">
                <a:solidFill>
                  <a:schemeClr val="tx1"/>
                </a:solidFill>
              </a:rPr>
              <a:t>NEA 2019 </a:t>
            </a:r>
            <a:r>
              <a:rPr lang="hu-HU" sz="3600" b="1" dirty="0" smtClean="0">
                <a:solidFill>
                  <a:schemeClr val="tx1"/>
                </a:solidFill>
              </a:rPr>
              <a:t>– NEA 2020</a:t>
            </a:r>
            <a:endParaRPr lang="hu-HU" sz="36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u="sng" dirty="0" smtClean="0"/>
              <a:t>2019</a:t>
            </a:r>
          </a:p>
          <a:p>
            <a:r>
              <a:rPr lang="hu-HU" dirty="0"/>
              <a:t>N</a:t>
            </a:r>
            <a:r>
              <a:rPr lang="hu-HU" dirty="0" smtClean="0"/>
              <a:t>yertes pályázatok forint </a:t>
            </a:r>
            <a:r>
              <a:rPr lang="hu-HU" dirty="0"/>
              <a:t>összege: 4.024.722.925 </a:t>
            </a:r>
            <a:r>
              <a:rPr lang="hu-HU" dirty="0" smtClean="0"/>
              <a:t>Ft.</a:t>
            </a:r>
          </a:p>
          <a:p>
            <a:pPr marL="0" indent="0">
              <a:buNone/>
            </a:pPr>
            <a:r>
              <a:rPr lang="hu-HU" b="1" u="sng" dirty="0" smtClean="0"/>
              <a:t>2020</a:t>
            </a:r>
          </a:p>
          <a:p>
            <a:r>
              <a:rPr lang="hu-HU" b="1" dirty="0"/>
              <a:t>Nyertes pályázatok forint összege: </a:t>
            </a:r>
            <a:r>
              <a:rPr lang="hu-HU" b="1" dirty="0" smtClean="0"/>
              <a:t>5.171.967.839 Ft</a:t>
            </a:r>
            <a:r>
              <a:rPr lang="hu-HU" b="1" dirty="0"/>
              <a:t>.</a:t>
            </a:r>
          </a:p>
          <a:p>
            <a:pPr marL="0" indent="0">
              <a:buNone/>
            </a:pPr>
            <a:r>
              <a:rPr lang="hu-HU" b="1" dirty="0" smtClean="0"/>
              <a:t>(+28,5% tavalyhoz képest)</a:t>
            </a:r>
          </a:p>
          <a:p>
            <a:pPr marL="0" indent="0">
              <a:buNone/>
            </a:pPr>
            <a:r>
              <a:rPr lang="hu-HU" dirty="0" smtClean="0"/>
              <a:t>       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70329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Az összevont támogatás </a:t>
            </a:r>
            <a:r>
              <a:rPr lang="hu-HU" sz="3200" b="1" dirty="0">
                <a:solidFill>
                  <a:schemeClr val="tx1"/>
                </a:solidFill>
              </a:rPr>
              <a:t>C</a:t>
            </a:r>
            <a:r>
              <a:rPr lang="hu-HU" sz="3200" b="1" dirty="0" smtClean="0">
                <a:solidFill>
                  <a:schemeClr val="tx1"/>
                </a:solidFill>
              </a:rPr>
              <a:t>songrád-Csanád megyei adatai </a:t>
            </a:r>
            <a:r>
              <a:rPr lang="hu-HU" sz="3200" dirty="0" smtClean="0">
                <a:solidFill>
                  <a:schemeClr val="tx1"/>
                </a:solidFill>
              </a:rPr>
              <a:t>NEA 2019 </a:t>
            </a:r>
            <a:r>
              <a:rPr lang="hu-HU" sz="3200" b="1" dirty="0" smtClean="0">
                <a:solidFill>
                  <a:schemeClr val="tx1"/>
                </a:solidFill>
              </a:rPr>
              <a:t>- NEA 2020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hu-HU" u="sng" dirty="0" smtClean="0">
                <a:latin typeface="+mj-lt"/>
              </a:rPr>
              <a:t>2019</a:t>
            </a:r>
          </a:p>
          <a:p>
            <a:r>
              <a:rPr lang="hu-HU" dirty="0" smtClean="0">
                <a:latin typeface="+mj-lt"/>
              </a:rPr>
              <a:t>244.536.767 Ft a nyertes </a:t>
            </a:r>
            <a:r>
              <a:rPr lang="hu-HU" dirty="0">
                <a:latin typeface="+mj-lt"/>
              </a:rPr>
              <a:t>pályázatok forint </a:t>
            </a:r>
            <a:r>
              <a:rPr lang="hu-HU" dirty="0" smtClean="0">
                <a:latin typeface="+mj-lt"/>
              </a:rPr>
              <a:t>összege.</a:t>
            </a:r>
          </a:p>
          <a:p>
            <a:pPr marL="0" indent="0">
              <a:buNone/>
            </a:pPr>
            <a:r>
              <a:rPr lang="hu-HU" b="1" u="sng" dirty="0" smtClean="0">
                <a:latin typeface="+mj-lt"/>
              </a:rPr>
              <a:t>2020</a:t>
            </a:r>
          </a:p>
          <a:p>
            <a:r>
              <a:rPr lang="hu-HU" b="1" dirty="0" smtClean="0">
                <a:latin typeface="+mj-lt"/>
              </a:rPr>
              <a:t>367.251.923 Ft a </a:t>
            </a:r>
            <a:r>
              <a:rPr lang="hu-HU" b="1" dirty="0">
                <a:latin typeface="+mj-lt"/>
              </a:rPr>
              <a:t>nyertes pályázatok forint összege</a:t>
            </a:r>
            <a:r>
              <a:rPr lang="hu-HU" b="1" dirty="0" smtClean="0"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hu-HU" b="1" dirty="0" smtClean="0">
                <a:latin typeface="+mj-lt"/>
              </a:rPr>
              <a:t>(+50,2 %)</a:t>
            </a:r>
          </a:p>
          <a:p>
            <a:pPr marL="0" indent="0">
              <a:buNone/>
            </a:pPr>
            <a:endParaRPr lang="hu-HU" b="1" dirty="0">
              <a:latin typeface="+mj-lt"/>
            </a:endParaRP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13250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b="1" dirty="0"/>
              <a:t>A NEA </a:t>
            </a:r>
            <a:r>
              <a:rPr lang="hu-HU" sz="3600" b="1" dirty="0" smtClean="0"/>
              <a:t>2020. </a:t>
            </a:r>
            <a:r>
              <a:rPr lang="hu-HU" sz="3600" b="1" dirty="0"/>
              <a:t>évi megyei </a:t>
            </a:r>
            <a:r>
              <a:rPr lang="hu-HU" sz="3600" b="1" dirty="0" smtClean="0"/>
              <a:t>adatainak összegzése (összevont és egyszerűsített)</a:t>
            </a:r>
            <a:endParaRPr lang="hu-HU" sz="36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6142258"/>
              </p:ext>
            </p:extLst>
          </p:nvPr>
        </p:nvGraphicFramePr>
        <p:xfrm>
          <a:off x="457200" y="1935163"/>
          <a:ext cx="8229600" cy="42324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70584"/>
                <a:gridCol w="1944216"/>
                <a:gridCol w="2057400"/>
                <a:gridCol w="2057400"/>
              </a:tblGrid>
              <a:tr h="557733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Beadott pályázatok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Nyertes pályázatok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Támogatottsági arány</a:t>
                      </a:r>
                      <a:endParaRPr lang="hu-H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b="1" dirty="0" smtClean="0"/>
                        <a:t>Baranya megye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534 db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281 db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52,6%</a:t>
                      </a:r>
                      <a:endParaRPr lang="hu-H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b="1" dirty="0" smtClean="0"/>
                        <a:t>Somogy</a:t>
                      </a:r>
                      <a:r>
                        <a:rPr lang="hu-HU" b="1" baseline="0" dirty="0" smtClean="0"/>
                        <a:t> megye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468 db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285 db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60,9%</a:t>
                      </a:r>
                      <a:endParaRPr lang="hu-H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b="1" dirty="0" smtClean="0"/>
                        <a:t>Tolna megye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272 db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151 db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55,5%</a:t>
                      </a:r>
                      <a:endParaRPr lang="hu-H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b="1" dirty="0" smtClean="0"/>
                        <a:t>Bács-Kiskun megye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/>
                        <a:t>725 db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/>
                        <a:t>441 db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60,8%</a:t>
                      </a:r>
                      <a:endParaRPr lang="hu-HU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l"/>
                      <a:r>
                        <a:rPr lang="hu-HU" b="1" dirty="0" smtClean="0"/>
                        <a:t>Csongrád megye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679 db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412 db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60,7%</a:t>
                      </a:r>
                      <a:endParaRPr lang="hu-HU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l"/>
                      <a:r>
                        <a:rPr lang="hu-HU" b="1" dirty="0" smtClean="0"/>
                        <a:t>Békés megye</a:t>
                      </a:r>
                      <a:endParaRPr lang="hu-H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629 db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407 db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/>
                        <a:t>64,7%</a:t>
                      </a:r>
                      <a:endParaRPr lang="hu-H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703287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Falusi Civil Alap (FCA)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 fontScale="55000" lnSpcReduction="20000"/>
          </a:bodyPr>
          <a:lstStyle/>
          <a:p>
            <a:r>
              <a:rPr lang="hu-HU" sz="2900" dirty="0">
                <a:latin typeface="+mj-lt"/>
              </a:rPr>
              <a:t>A Magyar Falu Program célja az 5000 fő lakosságszám alatti települések hátrányainak enyhítése, </a:t>
            </a:r>
            <a:r>
              <a:rPr lang="hu-HU" sz="2900" dirty="0" smtClean="0">
                <a:latin typeface="+mj-lt"/>
              </a:rPr>
              <a:t>a települések vonzóvá tétele</a:t>
            </a:r>
          </a:p>
          <a:p>
            <a:r>
              <a:rPr lang="hu-HU" sz="2900" dirty="0" smtClean="0">
                <a:latin typeface="+mj-lt"/>
              </a:rPr>
              <a:t>Az 5000 fő alatti lakosságszámú településeken székhellyel rendelkező civil szervezetek: 15.059 </a:t>
            </a:r>
          </a:p>
          <a:p>
            <a:r>
              <a:rPr lang="hu-HU" sz="2900" dirty="0" smtClean="0">
                <a:latin typeface="+mj-lt"/>
              </a:rPr>
              <a:t>A </a:t>
            </a:r>
            <a:r>
              <a:rPr lang="hu-HU" sz="2900" b="1" dirty="0">
                <a:latin typeface="+mj-lt"/>
              </a:rPr>
              <a:t>2020. évi Magyar Falu Program új programeleme</a:t>
            </a:r>
            <a:r>
              <a:rPr lang="hu-HU" sz="2900" dirty="0">
                <a:latin typeface="+mj-lt"/>
              </a:rPr>
              <a:t> a civil közösségi tevékenységek és feltételeinek támogatása: a </a:t>
            </a:r>
            <a:r>
              <a:rPr lang="hu-HU" sz="2900" b="1" dirty="0">
                <a:latin typeface="+mj-lt"/>
              </a:rPr>
              <a:t>Falusi Civil Alap</a:t>
            </a:r>
            <a:r>
              <a:rPr lang="hu-HU" sz="2900" dirty="0">
                <a:latin typeface="+mj-lt"/>
              </a:rPr>
              <a:t>. A rendelkezésre álló forrás összege </a:t>
            </a:r>
            <a:r>
              <a:rPr lang="hu-HU" sz="2900" b="1" dirty="0">
                <a:latin typeface="+mj-lt"/>
              </a:rPr>
              <a:t>5.000.000.000,- </a:t>
            </a:r>
            <a:r>
              <a:rPr lang="hu-HU" sz="2900" b="1" dirty="0" smtClean="0">
                <a:latin typeface="+mj-lt"/>
              </a:rPr>
              <a:t>Ft volt.</a:t>
            </a:r>
          </a:p>
          <a:p>
            <a:r>
              <a:rPr lang="hu-HU" sz="2900" b="1" dirty="0" smtClean="0">
                <a:latin typeface="+mj-lt"/>
              </a:rPr>
              <a:t> </a:t>
            </a:r>
            <a:r>
              <a:rPr lang="hu-HU" sz="2900" dirty="0" smtClean="0">
                <a:latin typeface="+mj-lt"/>
              </a:rPr>
              <a:t>A pályázatok benyújtására </a:t>
            </a:r>
            <a:r>
              <a:rPr lang="hu-HU" sz="2900" dirty="0">
                <a:latin typeface="+mj-lt"/>
              </a:rPr>
              <a:t>az alábbi </a:t>
            </a:r>
            <a:r>
              <a:rPr lang="hu-HU" sz="2900" dirty="0" smtClean="0">
                <a:latin typeface="+mj-lt"/>
              </a:rPr>
              <a:t>időszakban volt </a:t>
            </a:r>
            <a:r>
              <a:rPr lang="hu-HU" sz="2900" dirty="0">
                <a:latin typeface="+mj-lt"/>
              </a:rPr>
              <a:t>lehetőség</a:t>
            </a:r>
            <a:r>
              <a:rPr lang="hu-HU" sz="2900" dirty="0" smtClean="0">
                <a:latin typeface="+mj-lt"/>
              </a:rPr>
              <a:t>: 2020</a:t>
            </a:r>
            <a:r>
              <a:rPr lang="hu-HU" sz="2900" dirty="0">
                <a:latin typeface="+mj-lt"/>
              </a:rPr>
              <a:t>. július 1. </a:t>
            </a:r>
            <a:r>
              <a:rPr lang="hu-HU" sz="2900" dirty="0" smtClean="0">
                <a:latin typeface="+mj-lt"/>
              </a:rPr>
              <a:t>- 2020</a:t>
            </a:r>
            <a:r>
              <a:rPr lang="hu-HU" sz="2900" dirty="0">
                <a:latin typeface="+mj-lt"/>
              </a:rPr>
              <a:t>. augusztus </a:t>
            </a:r>
            <a:r>
              <a:rPr lang="hu-HU" sz="2900" dirty="0" smtClean="0">
                <a:latin typeface="+mj-lt"/>
              </a:rPr>
              <a:t>7.</a:t>
            </a:r>
          </a:p>
          <a:p>
            <a:r>
              <a:rPr lang="hu-HU" sz="2900" dirty="0" smtClean="0">
                <a:latin typeface="+mj-lt"/>
              </a:rPr>
              <a:t>A </a:t>
            </a:r>
            <a:r>
              <a:rPr lang="hu-HU" sz="2900" dirty="0">
                <a:latin typeface="+mj-lt"/>
              </a:rPr>
              <a:t>program fókuszában a megfelelő helyi ismeretekkel, kötődéssel rendelkező, kis településeken működő, értékteremtő civil szervezetek támogatása </a:t>
            </a:r>
            <a:r>
              <a:rPr lang="hu-HU" sz="2900" dirty="0" smtClean="0">
                <a:latin typeface="+mj-lt"/>
              </a:rPr>
              <a:t>állt. </a:t>
            </a:r>
            <a:endParaRPr lang="hu-HU" sz="2900" dirty="0">
              <a:latin typeface="+mj-lt"/>
            </a:endParaRPr>
          </a:p>
          <a:p>
            <a:r>
              <a:rPr lang="hu-HU" sz="2900" dirty="0">
                <a:latin typeface="+mj-lt"/>
              </a:rPr>
              <a:t>A Falusi Civil Alap támogatásaira </a:t>
            </a:r>
            <a:r>
              <a:rPr lang="hu-HU" sz="2900" b="1" dirty="0">
                <a:latin typeface="+mj-lt"/>
              </a:rPr>
              <a:t>pályázatot </a:t>
            </a:r>
            <a:r>
              <a:rPr lang="hu-HU" sz="2900" b="1" dirty="0" smtClean="0">
                <a:latin typeface="+mj-lt"/>
              </a:rPr>
              <a:t>nyújthatott </a:t>
            </a:r>
            <a:r>
              <a:rPr lang="hu-HU" sz="2900" b="1" dirty="0">
                <a:latin typeface="+mj-lt"/>
              </a:rPr>
              <a:t>be</a:t>
            </a:r>
            <a:r>
              <a:rPr lang="hu-HU" sz="2900" dirty="0">
                <a:latin typeface="+mj-lt"/>
              </a:rPr>
              <a:t> az egyesülési jogról, a közhasznú jogállásról, valamint a civil szervezetek működéséről és támogatásáról szóló 2011. évi CLXXV. törvény (Civil tv.) 2. § 6. pont b) és c) alpontja szerinti </a:t>
            </a:r>
            <a:r>
              <a:rPr lang="hu-HU" sz="2900" b="1" dirty="0">
                <a:latin typeface="+mj-lt"/>
              </a:rPr>
              <a:t>egyesület és alapítvány.</a:t>
            </a:r>
            <a:endParaRPr lang="hu-HU" sz="2900" dirty="0">
              <a:latin typeface="+mj-lt"/>
            </a:endParaRPr>
          </a:p>
          <a:p>
            <a:r>
              <a:rPr lang="hu-HU" sz="2900" dirty="0">
                <a:latin typeface="+mj-lt"/>
              </a:rPr>
              <a:t>A </a:t>
            </a:r>
            <a:r>
              <a:rPr lang="hu-HU" sz="2900" b="1" dirty="0">
                <a:latin typeface="+mj-lt"/>
              </a:rPr>
              <a:t>Falusi Civil Alap </a:t>
            </a:r>
            <a:r>
              <a:rPr lang="hu-HU" sz="2900" dirty="0">
                <a:latin typeface="+mj-lt"/>
              </a:rPr>
              <a:t>pályázati kiírása keretében lehetőség </a:t>
            </a:r>
            <a:r>
              <a:rPr lang="hu-HU" sz="2900" dirty="0" smtClean="0">
                <a:latin typeface="+mj-lt"/>
              </a:rPr>
              <a:t>volt </a:t>
            </a:r>
            <a:r>
              <a:rPr lang="hu-HU" sz="2900" b="1" dirty="0" smtClean="0">
                <a:latin typeface="+mj-lt"/>
              </a:rPr>
              <a:t>infrastruktúra-támogatás </a:t>
            </a:r>
            <a:r>
              <a:rPr lang="hu-HU" sz="2900" b="1" dirty="0">
                <a:latin typeface="+mj-lt"/>
              </a:rPr>
              <a:t>vagy programszervezési támogatás </a:t>
            </a:r>
            <a:r>
              <a:rPr lang="hu-HU" sz="2900" dirty="0">
                <a:latin typeface="+mj-lt"/>
              </a:rPr>
              <a:t>igénybevételére.</a:t>
            </a:r>
          </a:p>
          <a:p>
            <a:r>
              <a:rPr lang="hu-HU" sz="2900" b="1" dirty="0"/>
              <a:t> A támogatott tevékenység </a:t>
            </a:r>
            <a:r>
              <a:rPr lang="hu-HU" sz="2900" b="1" dirty="0" smtClean="0"/>
              <a:t>időtartama</a:t>
            </a:r>
            <a:r>
              <a:rPr lang="hu-HU" sz="2900" b="1" dirty="0"/>
              <a:t>: 2020. január 1. – 2021. június 30</a:t>
            </a:r>
            <a:r>
              <a:rPr lang="hu-HU" sz="2900" dirty="0"/>
              <a:t>. közötti időszak, </a:t>
            </a:r>
            <a:r>
              <a:rPr lang="hu-HU" sz="2900" b="1" dirty="0"/>
              <a:t>egy pályázó kizárólag egy pályázatot</a:t>
            </a:r>
            <a:r>
              <a:rPr lang="hu-HU" sz="2900" dirty="0"/>
              <a:t> </a:t>
            </a:r>
            <a:r>
              <a:rPr lang="hu-HU" sz="2900" dirty="0" smtClean="0"/>
              <a:t>nyújthatott be. </a:t>
            </a:r>
          </a:p>
          <a:p>
            <a:r>
              <a:rPr lang="hu-HU" sz="2900" dirty="0" smtClean="0"/>
              <a:t>A </a:t>
            </a:r>
            <a:r>
              <a:rPr lang="hu-HU" sz="2900" dirty="0"/>
              <a:t>pályázatot kizárólag elektronikus úton, a </a:t>
            </a:r>
            <a:r>
              <a:rPr lang="hu-HU" sz="2900" b="1" dirty="0"/>
              <a:t>Nemzetpolitikai Informatikai Rendszeren </a:t>
            </a:r>
            <a:r>
              <a:rPr lang="hu-HU" sz="2900" dirty="0"/>
              <a:t>(</a:t>
            </a:r>
            <a:r>
              <a:rPr lang="hu-HU" sz="2900" b="1" dirty="0"/>
              <a:t>NIR</a:t>
            </a:r>
            <a:r>
              <a:rPr lang="hu-HU" sz="2900" dirty="0"/>
              <a:t>) keresztül </a:t>
            </a:r>
            <a:r>
              <a:rPr lang="hu-HU" sz="2900" dirty="0" smtClean="0"/>
              <a:t>lehetett </a:t>
            </a:r>
            <a:r>
              <a:rPr lang="hu-HU" sz="2900" dirty="0"/>
              <a:t>benyújtani.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66416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FCA kategóriák</a:t>
            </a:r>
            <a:endParaRPr lang="hu-H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5454743"/>
              </p:ext>
            </p:extLst>
          </p:nvPr>
        </p:nvGraphicFramePr>
        <p:xfrm>
          <a:off x="683568" y="1988841"/>
          <a:ext cx="7632848" cy="4408789"/>
        </p:xfrm>
        <a:graphic>
          <a:graphicData uri="http://schemas.openxmlformats.org/drawingml/2006/table">
            <a:tbl>
              <a:tblPr firstRow="1" firstCol="1" bandRow="1"/>
              <a:tblGrid>
                <a:gridCol w="2337559"/>
                <a:gridCol w="2803482"/>
                <a:gridCol w="2491807"/>
              </a:tblGrid>
              <a:tr h="100811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Kategória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Az igényelhető támogatási összeg felső határa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FCA-KP–1–2020/1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Ingatlanberuházási, felújítási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6 000 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FCA-KP–1–2020/2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Gépjárműbeszerzési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5 000 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FCA-KP–1–2020/3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Eszközbeszerzési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2 000 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5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FCA-KP–1–2020/4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Programszervezési támogatás</a:t>
                      </a:r>
                      <a:endParaRPr lang="hu-H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2 000 </a:t>
                      </a:r>
                      <a:r>
                        <a:rPr lang="hu-H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000</a:t>
                      </a:r>
                      <a:r>
                        <a:rPr lang="hu-H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Ft</a:t>
                      </a:r>
                      <a:endParaRPr lang="hu-H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88027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000" b="1" u="sng" dirty="0" smtClean="0">
                <a:solidFill>
                  <a:schemeClr val="tx1"/>
                </a:solidFill>
              </a:rPr>
              <a:t>Előzetes információk </a:t>
            </a:r>
            <a:r>
              <a:rPr lang="hu-HU" sz="4000" b="1" dirty="0" smtClean="0">
                <a:solidFill>
                  <a:schemeClr val="tx1"/>
                </a:solidFill>
              </a:rPr>
              <a:t>a beérkezett FCA pályázatokról </a:t>
            </a:r>
            <a:endParaRPr lang="hu-HU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6591449"/>
              </p:ext>
            </p:extLst>
          </p:nvPr>
        </p:nvGraphicFramePr>
        <p:xfrm>
          <a:off x="971601" y="2132856"/>
          <a:ext cx="7056782" cy="4032449"/>
        </p:xfrm>
        <a:graphic>
          <a:graphicData uri="http://schemas.openxmlformats.org/drawingml/2006/table">
            <a:tbl>
              <a:tblPr firstRow="1" firstCol="1" bandRow="1"/>
              <a:tblGrid>
                <a:gridCol w="2073747"/>
                <a:gridCol w="966407"/>
                <a:gridCol w="2083814"/>
                <a:gridCol w="966407"/>
                <a:gridCol w="966407"/>
              </a:tblGrid>
              <a:tr h="1612979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Kategória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Beérkezett összes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Arány az összeshez viszonyítva kategóriánként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FCA-KP-1-2020/1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6 857 115 934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FCA-KP-1-2020/2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8 062 613 463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42,53%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FCA-KP-1-2020/3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2 549 275 351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13,45%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FCA-KP-1-2020/4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1 489 058 065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16,06%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7,85%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Összesen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18 958 062 813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04675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3600" b="1" u="sng" dirty="0" smtClean="0">
                <a:solidFill>
                  <a:schemeClr val="tx1"/>
                </a:solidFill>
              </a:rPr>
              <a:t>Előzetes adatok </a:t>
            </a:r>
            <a:r>
              <a:rPr lang="hu-HU" sz="3600" b="1" dirty="0" smtClean="0">
                <a:solidFill>
                  <a:schemeClr val="tx1"/>
                </a:solidFill>
              </a:rPr>
              <a:t>a beérkezett és érvényes FCA pályázatokról megyei bontásban</a:t>
            </a:r>
            <a:endParaRPr lang="hu-HU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7606899"/>
              </p:ext>
            </p:extLst>
          </p:nvPr>
        </p:nvGraphicFramePr>
        <p:xfrm>
          <a:off x="1691680" y="2132856"/>
          <a:ext cx="5616624" cy="4536506"/>
        </p:xfrm>
        <a:graphic>
          <a:graphicData uri="http://schemas.openxmlformats.org/drawingml/2006/table">
            <a:tbl>
              <a:tblPr/>
              <a:tblGrid>
                <a:gridCol w="2413788"/>
                <a:gridCol w="1010604"/>
                <a:gridCol w="2192232"/>
              </a:tblGrid>
              <a:tr h="226946"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Megye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darab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Igényelt támogatás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BÁCS-KISKUN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823 521 849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BARANYA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1 443 205 250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BÉKÉS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556 306 481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34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BORSOD-ABAÚJ-ZEMPLÉN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2 191 891 849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CSONGRÁD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462 296 820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FEJÉR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845 746 217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GYŐR-MOSON-SOPRON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1 024 425 216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HAJDÚ-BIHAR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690 700 414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781 027 626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JÁSZ-NAGYKUN-SZOLNOK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542 986 406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KOMÁROM-ESZTERGOM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441 180 915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NÓGRÁD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641 264 170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1 042 439 287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SOMOGY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1 498 980 291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SZABOLCS-SZATMÁR-BEREG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1 669 721 776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TOLNA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784 420 647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869 422 207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94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VESZPRÉM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845 325 080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132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ZALA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1 067 091 613 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0964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Összefoglaló a Civil törvény és a NEA rendelet 2020. évi legfontosabb módosításairól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hu-HU" sz="2400" dirty="0">
                <a:latin typeface="+mj-lt"/>
              </a:rPr>
              <a:t>Az egyszerűsített támogatás összegének megemelése kétszázezer forintról háromszázezer </a:t>
            </a:r>
            <a:r>
              <a:rPr lang="hu-HU" sz="2400" dirty="0" smtClean="0">
                <a:latin typeface="+mj-lt"/>
              </a:rPr>
              <a:t>forintra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>
                <a:latin typeface="+mj-lt"/>
              </a:rPr>
              <a:t>A normatív támogatás keretében az eddigi legfeljebb ötszázezer forint helyett hétszázötvenezer forint támogatás nyújtható   </a:t>
            </a:r>
            <a:endParaRPr lang="hu-HU" sz="2400" dirty="0" smtClean="0">
              <a:latin typeface="+mj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u-HU" sz="2400" dirty="0" smtClean="0">
                <a:latin typeface="+mj-lt"/>
              </a:rPr>
              <a:t> </a:t>
            </a:r>
            <a:r>
              <a:rPr lang="hu-HU" sz="2400" dirty="0">
                <a:latin typeface="+mj-lt"/>
              </a:rPr>
              <a:t>A számviteli beszámolóval igazolható normatív támogatások nem számítanak bele a bevételi értékhatár összegébe (75 millió </a:t>
            </a:r>
            <a:r>
              <a:rPr lang="hu-HU" sz="2400" dirty="0" err="1">
                <a:latin typeface="+mj-lt"/>
              </a:rPr>
              <a:t>ft-ba</a:t>
            </a:r>
            <a:r>
              <a:rPr lang="hu-HU" sz="2400" dirty="0" smtClean="0">
                <a:latin typeface="+mj-lt"/>
              </a:rPr>
              <a:t>)</a:t>
            </a:r>
            <a:endParaRPr lang="hu-HU" sz="2400" dirty="0">
              <a:latin typeface="+mj-lt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hu-HU" sz="2400" dirty="0" smtClean="0">
                <a:latin typeface="+mj-lt"/>
              </a:rPr>
              <a:t>Összeférhetetlenségi </a:t>
            </a:r>
            <a:r>
              <a:rPr lang="hu-HU" sz="2400" dirty="0">
                <a:latin typeface="+mj-lt"/>
              </a:rPr>
              <a:t>szabályok módosítása a Nemzeti Együttműködési Alap és a Magyar Falu Program támogatásai </a:t>
            </a:r>
            <a:r>
              <a:rPr lang="hu-HU" sz="2400" dirty="0" smtClean="0">
                <a:latin typeface="+mj-lt"/>
              </a:rPr>
              <a:t>tekintetében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>
                <a:latin typeface="+mj-lt"/>
              </a:rPr>
              <a:t>A NEA testületi tagok költségtérítésének kivezetése, a költségátalány felelősségalapú </a:t>
            </a:r>
            <a:r>
              <a:rPr lang="hu-HU" sz="2400" dirty="0" smtClean="0">
                <a:latin typeface="+mj-lt"/>
              </a:rPr>
              <a:t>differenciálása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>
                <a:latin typeface="+mj-lt"/>
              </a:rPr>
              <a:t>Vagyonnyilatkozattételi kötelezettség megszüntetése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 smtClean="0">
                <a:latin typeface="+mj-lt"/>
              </a:rPr>
              <a:t> </a:t>
            </a:r>
            <a:r>
              <a:rPr lang="hu-HU" sz="2400" dirty="0">
                <a:latin typeface="+mj-lt"/>
              </a:rPr>
              <a:t>A civil információs centrumok </a:t>
            </a:r>
            <a:r>
              <a:rPr lang="hu-HU" sz="2400" dirty="0" smtClean="0">
                <a:latin typeface="+mj-lt"/>
              </a:rPr>
              <a:t>átnevezése civil </a:t>
            </a:r>
            <a:r>
              <a:rPr lang="hu-HU" sz="2400" dirty="0">
                <a:latin typeface="+mj-lt"/>
              </a:rPr>
              <a:t>k</a:t>
            </a:r>
            <a:r>
              <a:rPr lang="hu-HU" sz="2400" dirty="0" smtClean="0">
                <a:latin typeface="+mj-lt"/>
              </a:rPr>
              <a:t>özösségi </a:t>
            </a:r>
            <a:r>
              <a:rPr lang="hu-HU" sz="2400" dirty="0">
                <a:latin typeface="+mj-lt"/>
              </a:rPr>
              <a:t>s</a:t>
            </a:r>
            <a:r>
              <a:rPr lang="hu-HU" sz="2400" dirty="0" smtClean="0">
                <a:latin typeface="+mj-lt"/>
              </a:rPr>
              <a:t>zolgáltató központokká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dirty="0">
                <a:latin typeface="+mj-lt"/>
              </a:rPr>
              <a:t>A nők és férfiak esélyegyenlőségének védelme területén működő civil szervezetek a Közösségi környezet kollégiumba nyújthatják be a </a:t>
            </a:r>
            <a:r>
              <a:rPr lang="hu-HU" sz="2400" dirty="0" smtClean="0">
                <a:latin typeface="+mj-lt"/>
              </a:rPr>
              <a:t>pályázatukat</a:t>
            </a:r>
          </a:p>
          <a:p>
            <a:pPr marL="457200" lvl="0" indent="-457200">
              <a:buFont typeface="+mj-lt"/>
              <a:buAutoNum type="arabicPeriod"/>
            </a:pPr>
            <a:r>
              <a:rPr lang="hu-HU" sz="2400" dirty="0" smtClean="0">
                <a:latin typeface="+mj-lt"/>
              </a:rPr>
              <a:t>A várólista megszüntetése 2020.09.01-től.</a:t>
            </a:r>
            <a:endParaRPr lang="hu-HU" sz="2400" dirty="0">
              <a:latin typeface="+mj-lt"/>
            </a:endParaRPr>
          </a:p>
          <a:p>
            <a:pPr marL="457200" indent="-457200">
              <a:buFont typeface="+mj-lt"/>
              <a:buAutoNum type="arabicPeriod"/>
            </a:pPr>
            <a:endParaRPr lang="hu-HU" sz="2200" dirty="0" smtClean="0">
              <a:latin typeface="+mj-lt"/>
            </a:endParaRPr>
          </a:p>
          <a:p>
            <a:pPr lvl="0"/>
            <a:endParaRPr lang="hu-HU" sz="2400" dirty="0">
              <a:latin typeface="+mj-lt"/>
            </a:endParaRPr>
          </a:p>
          <a:p>
            <a:endParaRPr lang="hu-HU" b="1" dirty="0" smtClean="0"/>
          </a:p>
          <a:p>
            <a:endParaRPr lang="hu-HU" dirty="0">
              <a:latin typeface="+mj-lt"/>
            </a:endParaRPr>
          </a:p>
          <a:p>
            <a:pPr lvl="0"/>
            <a:endParaRPr lang="hu-HU" dirty="0">
              <a:latin typeface="+mj-lt"/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04622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pPr lvl="0" algn="ctr"/>
            <a:r>
              <a:rPr lang="hu-HU" dirty="0"/>
              <a:t/>
            </a:r>
            <a:br>
              <a:rPr lang="hu-HU" dirty="0"/>
            </a:br>
            <a:r>
              <a:rPr lang="hu-HU" sz="3100" b="1" dirty="0" smtClean="0">
                <a:solidFill>
                  <a:schemeClr val="tx1"/>
                </a:solidFill>
              </a:rPr>
              <a:t>A NEA 2020 pályázatainak legfontosabb ismérvei</a:t>
            </a:r>
            <a:endParaRPr lang="hu-HU" sz="31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u="sng" dirty="0" smtClean="0"/>
              <a:t>Nem voltak érdemi változások</a:t>
            </a:r>
            <a:r>
              <a:rPr lang="hu-HU" dirty="0" smtClean="0"/>
              <a:t>! A 2019. évi változások után az érezhető tartalmi, támogatásbeli előrelépés volt a cél.</a:t>
            </a:r>
          </a:p>
          <a:p>
            <a:r>
              <a:rPr lang="hu-HU" dirty="0" smtClean="0"/>
              <a:t>Több forrás, több szervezetnek!</a:t>
            </a:r>
          </a:p>
          <a:p>
            <a:r>
              <a:rPr lang="hu-HU" b="1" dirty="0" smtClean="0"/>
              <a:t>Korábban </a:t>
            </a:r>
            <a:r>
              <a:rPr lang="hu-HU" dirty="0" smtClean="0"/>
              <a:t>a 2019-es változások voltak: egyszerűsített támogatás bevezetése, összevont támogatás a korábbi szakmai és működési támogatás helyett, a normatív kiegészítő támogatás 5% mértékének 10% emelése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34523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000" b="1" dirty="0" smtClean="0">
                <a:solidFill>
                  <a:schemeClr val="tx1"/>
                </a:solidFill>
              </a:rPr>
              <a:t>A civil terület testületeinek megújítása</a:t>
            </a:r>
            <a:endParaRPr lang="hu-HU" sz="40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NEA testületeinek (Tanács, kollégiumok) megújítása 2020-2024, elektori választás lebonyolítása</a:t>
            </a:r>
          </a:p>
          <a:p>
            <a:r>
              <a:rPr lang="hu-HU" dirty="0" smtClean="0"/>
              <a:t>CKSZK-k (volt CIC-ek) 3 éves megbízatása 2020.01.01-2022.12.31-éig (17 korábbi, 3 új szervezettel)</a:t>
            </a:r>
          </a:p>
          <a:p>
            <a:r>
              <a:rPr lang="hu-HU" dirty="0" smtClean="0"/>
              <a:t>NGTT  tagok képviseletének új ciklusa 2020-2024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331397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4000" b="1" dirty="0" smtClean="0">
                <a:solidFill>
                  <a:schemeClr val="tx1"/>
                </a:solidFill>
              </a:rPr>
              <a:t>Megvalósult fontosabb programok I.</a:t>
            </a:r>
            <a:endParaRPr lang="hu-HU" sz="40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u-HU" sz="4400" b="1" u="sng" dirty="0" smtClean="0">
                <a:latin typeface="+mj-lt"/>
              </a:rPr>
              <a:t>Civilek napja 2020.02.01.</a:t>
            </a:r>
            <a:endParaRPr lang="hu-HU" sz="4400" dirty="0">
              <a:latin typeface="+mj-lt"/>
            </a:endParaRPr>
          </a:p>
          <a:p>
            <a:r>
              <a:rPr lang="hu-HU" sz="4400" dirty="0">
                <a:latin typeface="+mj-lt"/>
              </a:rPr>
              <a:t>1. </a:t>
            </a:r>
            <a:r>
              <a:rPr lang="hu-HU" sz="4400" dirty="0" smtClean="0">
                <a:latin typeface="+mj-lt"/>
              </a:rPr>
              <a:t>Minden megyében kerekasztal </a:t>
            </a:r>
            <a:r>
              <a:rPr lang="hu-HU" sz="4400" dirty="0">
                <a:latin typeface="+mj-lt"/>
              </a:rPr>
              <a:t>beszélgetés </a:t>
            </a:r>
            <a:r>
              <a:rPr lang="hu-HU" sz="4400" dirty="0" smtClean="0">
                <a:latin typeface="+mj-lt"/>
              </a:rPr>
              <a:t>került megszervezésre, </a:t>
            </a:r>
            <a:r>
              <a:rPr lang="hu-HU" sz="4400" dirty="0">
                <a:latin typeface="+mj-lt"/>
              </a:rPr>
              <a:t>amelynek </a:t>
            </a:r>
            <a:r>
              <a:rPr lang="hu-HU" sz="4400" dirty="0" smtClean="0">
                <a:latin typeface="+mj-lt"/>
              </a:rPr>
              <a:t>szlogenje</a:t>
            </a:r>
            <a:r>
              <a:rPr lang="hu-HU" sz="4400" dirty="0">
                <a:latin typeface="+mj-lt"/>
              </a:rPr>
              <a:t>:  </a:t>
            </a:r>
            <a:r>
              <a:rPr lang="hu-HU" sz="4400" b="1" dirty="0">
                <a:latin typeface="+mj-lt"/>
              </a:rPr>
              <a:t>"Kapcsolatot teremtünk!".</a:t>
            </a:r>
          </a:p>
          <a:p>
            <a:r>
              <a:rPr lang="hu-HU" sz="4400" dirty="0" smtClean="0">
                <a:latin typeface="+mj-lt"/>
              </a:rPr>
              <a:t>2</a:t>
            </a:r>
            <a:r>
              <a:rPr lang="hu-HU" sz="4400" dirty="0">
                <a:latin typeface="+mj-lt"/>
              </a:rPr>
              <a:t>.  F</a:t>
            </a:r>
            <a:r>
              <a:rPr lang="hu-HU" sz="4400" dirty="0" smtClean="0">
                <a:latin typeface="+mj-lt"/>
              </a:rPr>
              <a:t>ő téma az </a:t>
            </a:r>
            <a:r>
              <a:rPr lang="hu-HU" sz="4400" dirty="0">
                <a:latin typeface="+mj-lt"/>
              </a:rPr>
              <a:t>elkövetkező három - </a:t>
            </a:r>
            <a:r>
              <a:rPr lang="hu-HU" sz="4400" dirty="0" err="1">
                <a:latin typeface="+mj-lt"/>
              </a:rPr>
              <a:t>CIC-es</a:t>
            </a:r>
            <a:r>
              <a:rPr lang="hu-HU" sz="4400" dirty="0">
                <a:latin typeface="+mj-lt"/>
              </a:rPr>
              <a:t> </a:t>
            </a:r>
            <a:r>
              <a:rPr lang="hu-HU" sz="4400" dirty="0" err="1" smtClean="0">
                <a:latin typeface="+mj-lt"/>
              </a:rPr>
              <a:t>címbirtokosi</a:t>
            </a:r>
            <a:r>
              <a:rPr lang="hu-HU" sz="4400" dirty="0" smtClean="0">
                <a:latin typeface="+mj-lt"/>
              </a:rPr>
              <a:t> </a:t>
            </a:r>
            <a:r>
              <a:rPr lang="hu-HU" sz="4400" dirty="0">
                <a:latin typeface="+mj-lt"/>
              </a:rPr>
              <a:t>- évvel </a:t>
            </a:r>
            <a:r>
              <a:rPr lang="hu-HU" sz="4400" dirty="0" smtClean="0">
                <a:latin typeface="+mj-lt"/>
              </a:rPr>
              <a:t>volt kapcsolatos</a:t>
            </a:r>
            <a:r>
              <a:rPr lang="hu-HU" sz="4400" dirty="0">
                <a:latin typeface="+mj-lt"/>
              </a:rPr>
              <a:t>.  </a:t>
            </a:r>
          </a:p>
          <a:p>
            <a:r>
              <a:rPr lang="hu-HU" sz="4400" dirty="0">
                <a:latin typeface="+mj-lt"/>
              </a:rPr>
              <a:t>3</a:t>
            </a:r>
            <a:r>
              <a:rPr lang="hu-HU" sz="4400" dirty="0" smtClean="0">
                <a:latin typeface="+mj-lt"/>
              </a:rPr>
              <a:t>. </a:t>
            </a:r>
            <a:r>
              <a:rPr lang="hu-HU" sz="4400" dirty="0">
                <a:latin typeface="+mj-lt"/>
              </a:rPr>
              <a:t>A Civilek Napja kiemelt, </a:t>
            </a:r>
            <a:r>
              <a:rPr lang="hu-HU" sz="4400" b="1" dirty="0">
                <a:latin typeface="+mj-lt"/>
              </a:rPr>
              <a:t>központi rendezvénye </a:t>
            </a:r>
            <a:r>
              <a:rPr lang="hu-HU" sz="4400" b="1" dirty="0" smtClean="0">
                <a:latin typeface="+mj-lt"/>
              </a:rPr>
              <a:t>Budapesten</a:t>
            </a:r>
            <a:r>
              <a:rPr lang="hu-HU" sz="4400" dirty="0" smtClean="0">
                <a:latin typeface="+mj-lt"/>
              </a:rPr>
              <a:t> került </a:t>
            </a:r>
            <a:r>
              <a:rPr lang="hu-HU" sz="4400" dirty="0">
                <a:latin typeface="+mj-lt"/>
              </a:rPr>
              <a:t>megrendezésre, a Századvég Alapítvány, mint a Budapesti CIC </a:t>
            </a:r>
            <a:r>
              <a:rPr lang="hu-HU" sz="4400" dirty="0" smtClean="0">
                <a:latin typeface="+mj-lt"/>
              </a:rPr>
              <a:t>szervezésében</a:t>
            </a:r>
          </a:p>
          <a:p>
            <a:r>
              <a:rPr lang="hu-HU" sz="4400" dirty="0">
                <a:latin typeface="+mj-lt"/>
              </a:rPr>
              <a:t>4</a:t>
            </a:r>
            <a:r>
              <a:rPr lang="hu-HU" sz="4400" dirty="0" smtClean="0">
                <a:latin typeface="+mj-lt"/>
              </a:rPr>
              <a:t>. A </a:t>
            </a:r>
            <a:r>
              <a:rPr lang="hu-HU" sz="4400" dirty="0">
                <a:latin typeface="+mj-lt"/>
              </a:rPr>
              <a:t>Civilek napja alkalmából </a:t>
            </a:r>
            <a:r>
              <a:rPr lang="hu-HU" sz="4400" dirty="0" smtClean="0">
                <a:latin typeface="+mj-lt"/>
              </a:rPr>
              <a:t>első alkalommal került </a:t>
            </a:r>
            <a:r>
              <a:rPr lang="hu-HU" sz="4400" dirty="0">
                <a:latin typeface="+mj-lt"/>
              </a:rPr>
              <a:t>sor az </a:t>
            </a:r>
            <a:r>
              <a:rPr lang="hu-HU" sz="4400" b="1" dirty="0">
                <a:latin typeface="+mj-lt"/>
              </a:rPr>
              <a:t>Értékteremtő Közösségekért díj </a:t>
            </a:r>
            <a:r>
              <a:rPr lang="hu-HU" sz="4400" dirty="0">
                <a:latin typeface="+mj-lt"/>
              </a:rPr>
              <a:t>átadására</a:t>
            </a:r>
            <a:r>
              <a:rPr lang="hu-HU" sz="4400" dirty="0" smtClean="0">
                <a:latin typeface="+mj-lt"/>
              </a:rPr>
              <a:t>. (02.14.)</a:t>
            </a:r>
            <a:endParaRPr lang="hu-HU" sz="4400" dirty="0">
              <a:latin typeface="+mj-lt"/>
            </a:endParaRPr>
          </a:p>
          <a:p>
            <a:endParaRPr lang="hu-HU" sz="4400" dirty="0"/>
          </a:p>
          <a:p>
            <a:endParaRPr lang="hu-HU" sz="3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715339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r>
              <a:rPr lang="hu-HU" sz="4000" b="1" dirty="0" smtClean="0">
                <a:solidFill>
                  <a:schemeClr val="tx1"/>
                </a:solidFill>
              </a:rPr>
              <a:t>Megvalósult fontosabb programok II.</a:t>
            </a:r>
            <a:endParaRPr lang="hu-HU" sz="4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sz="3300" b="1" u="sng" dirty="0" smtClean="0"/>
              <a:t>Civil véradás 2020. 04. 20-24</a:t>
            </a:r>
            <a:r>
              <a:rPr lang="hu-HU" sz="3300" u="sng" dirty="0" smtClean="0"/>
              <a:t>. </a:t>
            </a:r>
            <a:endParaRPr lang="hu-HU" sz="3300" b="1" u="sng" dirty="0" smtClean="0"/>
          </a:p>
          <a:p>
            <a:r>
              <a:rPr lang="hu-HU" dirty="0"/>
              <a:t>A Miniszterelnökség Civil és Társadalmi Kapcsolatokért Felelős Helyettes Államtitkársága a Civil Információs Centrumok, valamint az </a:t>
            </a:r>
            <a:r>
              <a:rPr lang="hu-HU" b="1" dirty="0"/>
              <a:t>Országos Vérellátó Szolgálat </a:t>
            </a:r>
            <a:r>
              <a:rPr lang="hu-HU" dirty="0"/>
              <a:t>(OVSZ) közreműködésével idén is sikeresen szervezte meg </a:t>
            </a:r>
            <a:r>
              <a:rPr lang="hu-HU" dirty="0" smtClean="0"/>
              <a:t>az </a:t>
            </a:r>
            <a:r>
              <a:rPr lang="hu-HU" dirty="0"/>
              <a:t>ország valamennyi megyéjében és a fővárosban a II. Civil Véradást. </a:t>
            </a:r>
          </a:p>
          <a:p>
            <a:r>
              <a:rPr lang="hu-HU" dirty="0" smtClean="0"/>
              <a:t>A </a:t>
            </a:r>
            <a:r>
              <a:rPr lang="hu-HU" dirty="0"/>
              <a:t>22 helyszínen </a:t>
            </a:r>
            <a:r>
              <a:rPr lang="hu-HU" dirty="0" smtClean="0"/>
              <a:t>- a veszélyhelyzet ellenére - összesen </a:t>
            </a:r>
            <a:r>
              <a:rPr lang="hu-HU" dirty="0"/>
              <a:t>661 fő jelent meg a véradáson, amelyből a ténylegesen vért adók száma 572 </a:t>
            </a:r>
            <a:r>
              <a:rPr lang="hu-HU" dirty="0" smtClean="0"/>
              <a:t>fő volt. </a:t>
            </a:r>
          </a:p>
          <a:p>
            <a:r>
              <a:rPr lang="hu-HU" dirty="0" smtClean="0"/>
              <a:t>A </a:t>
            </a:r>
            <a:r>
              <a:rPr lang="hu-HU" dirty="0"/>
              <a:t>befejezett véradások száma mintegy </a:t>
            </a:r>
            <a:r>
              <a:rPr lang="hu-HU" b="1" dirty="0"/>
              <a:t>30%-kal nőtt </a:t>
            </a:r>
            <a:r>
              <a:rPr lang="hu-HU" dirty="0"/>
              <a:t>a tavalyi civil véradáshoz képest.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II. Civil Véradás fővédnöke </a:t>
            </a:r>
            <a:r>
              <a:rPr lang="hu-HU" b="1" dirty="0"/>
              <a:t>Herczegh Anita</a:t>
            </a:r>
            <a:r>
              <a:rPr lang="hu-HU" dirty="0"/>
              <a:t>, a köztársasági elnök felesége, míg a védnöke Prof. Dr. Horváth Ildikó egészségügyért felelős államtitkár volt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</a:t>
            </a:r>
            <a:r>
              <a:rPr lang="hu-HU" dirty="0"/>
              <a:t>budapesti helyszínen Áder János köztársasági elnök és felesége is vért adott.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73875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Várható fontos időpontok 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>
                <a:latin typeface="+mj-lt"/>
              </a:rPr>
              <a:t>Országjárás 2020.09.02.-09.17.</a:t>
            </a:r>
          </a:p>
          <a:p>
            <a:r>
              <a:rPr lang="hu-HU" dirty="0" smtClean="0">
                <a:latin typeface="+mj-lt"/>
              </a:rPr>
              <a:t>Civil Kézikönyv 2.0 megjelenése 2020.szeptemberében</a:t>
            </a:r>
          </a:p>
          <a:p>
            <a:r>
              <a:rPr lang="hu-HU" dirty="0" smtClean="0">
                <a:latin typeface="+mj-lt"/>
              </a:rPr>
              <a:t>Civil Információs Portál megújítása folyamatosan történik</a:t>
            </a:r>
          </a:p>
          <a:p>
            <a:r>
              <a:rPr lang="hu-HU" dirty="0" smtClean="0">
                <a:latin typeface="+mj-lt"/>
              </a:rPr>
              <a:t>Civil Közösségi és Szolgáltató Központok Országos Találkozója 2020.09.23-25.</a:t>
            </a:r>
          </a:p>
          <a:p>
            <a:r>
              <a:rPr lang="hu-HU" dirty="0" smtClean="0">
                <a:latin typeface="+mj-lt"/>
              </a:rPr>
              <a:t>A Miskolci Civil Szeminárium indulása 2020.09.30.</a:t>
            </a:r>
          </a:p>
          <a:p>
            <a:r>
              <a:rPr lang="hu-HU" dirty="0" smtClean="0">
                <a:latin typeface="+mj-lt"/>
              </a:rPr>
              <a:t>III. Civil Véradás 2020.10.05-09.</a:t>
            </a:r>
          </a:p>
          <a:p>
            <a:r>
              <a:rPr lang="hu-HU" dirty="0" smtClean="0">
                <a:latin typeface="+mj-lt"/>
              </a:rPr>
              <a:t>NEA </a:t>
            </a:r>
            <a:r>
              <a:rPr lang="hu-HU" dirty="0">
                <a:latin typeface="+mj-lt"/>
              </a:rPr>
              <a:t>2020 normatív </a:t>
            </a:r>
            <a:r>
              <a:rPr lang="hu-HU" dirty="0" smtClean="0">
                <a:latin typeface="+mj-lt"/>
              </a:rPr>
              <a:t>és </a:t>
            </a:r>
            <a:r>
              <a:rPr lang="hu-HU" b="1" dirty="0" smtClean="0">
                <a:latin typeface="+mj-lt"/>
              </a:rPr>
              <a:t>NEA 2021 (egyszerűsített, összevont) pályázati kiírás </a:t>
            </a:r>
            <a:r>
              <a:rPr lang="hu-HU" dirty="0" smtClean="0">
                <a:latin typeface="+mj-lt"/>
              </a:rPr>
              <a:t>megjelenése várhatóan 2020. október 12-én (Egyszerűsítettre benyújtás 11.12-től.)</a:t>
            </a: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90803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1550" y="1700808"/>
            <a:ext cx="8100900" cy="1279792"/>
          </a:xfrm>
        </p:spPr>
        <p:txBody>
          <a:bodyPr>
            <a:normAutofit/>
          </a:bodyPr>
          <a:lstStyle/>
          <a:p>
            <a:pPr algn="ctr"/>
            <a:r>
              <a:rPr lang="hu-HU" sz="3900" b="1" dirty="0" smtClean="0">
                <a:solidFill>
                  <a:schemeClr val="tx1"/>
                </a:solidFill>
                <a:latin typeface="Palatino Linotype" pitchFamily="18" charset="0"/>
              </a:rPr>
              <a:t>Köszönöm megtisztelő figyelmüket!</a:t>
            </a:r>
            <a:endParaRPr lang="hu-HU" sz="3900" b="1" dirty="0">
              <a:solidFill>
                <a:schemeClr val="tx1"/>
              </a:solidFill>
              <a:latin typeface="Palatino Linotype" pitchFamily="18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17024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A NEA teljes keretösszegének változása (milliárd </a:t>
            </a:r>
            <a:r>
              <a:rPr lang="hu-HU" sz="3600" b="1" dirty="0" err="1">
                <a:solidFill>
                  <a:schemeClr val="tx1"/>
                </a:solidFill>
              </a:rPr>
              <a:t>f</a:t>
            </a:r>
            <a:r>
              <a:rPr lang="hu-HU" sz="3600" b="1" dirty="0" err="1" smtClean="0">
                <a:solidFill>
                  <a:schemeClr val="tx1"/>
                </a:solidFill>
              </a:rPr>
              <a:t>t</a:t>
            </a:r>
            <a:r>
              <a:rPr lang="hu-HU" sz="3600" b="1" dirty="0" smtClean="0">
                <a:solidFill>
                  <a:schemeClr val="tx1"/>
                </a:solidFill>
              </a:rPr>
              <a:t>)</a:t>
            </a:r>
            <a:endParaRPr lang="hu-HU" sz="36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77124869"/>
              </p:ext>
            </p:extLst>
          </p:nvPr>
        </p:nvGraphicFramePr>
        <p:xfrm>
          <a:off x="827584" y="2276872"/>
          <a:ext cx="7488832" cy="3240360"/>
        </p:xfrm>
        <a:graphic>
          <a:graphicData uri="http://schemas.openxmlformats.org/drawingml/2006/table">
            <a:tbl>
              <a:tblPr/>
              <a:tblGrid>
                <a:gridCol w="1224136"/>
                <a:gridCol w="648072"/>
                <a:gridCol w="648072"/>
                <a:gridCol w="544702"/>
                <a:gridCol w="649234"/>
                <a:gridCol w="649234"/>
                <a:gridCol w="603938"/>
                <a:gridCol w="644202"/>
                <a:gridCol w="649234"/>
                <a:gridCol w="603938"/>
                <a:gridCol w="624070"/>
              </a:tblGrid>
              <a:tr h="596908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2013.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2014.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2019.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2021.</a:t>
                      </a:r>
                      <a:endParaRPr lang="hu-H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43452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NEA teljes keretösszeg (milliárd Ft)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7,723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99134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>
                <a:solidFill>
                  <a:schemeClr val="tx1"/>
                </a:solidFill>
              </a:rPr>
              <a:t>Egyszerűsített támogatás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helyi vagy területi hatókörű civil szervezetek egyszerűsített támogatása, amelyet a civil szervezet alapcél szerinti tevékenységéhez kapcsolódó költségeinek fedezésére </a:t>
            </a:r>
            <a:r>
              <a:rPr lang="hu-HU" dirty="0" smtClean="0"/>
              <a:t>fordít. </a:t>
            </a:r>
          </a:p>
          <a:p>
            <a:pPr lvl="0"/>
            <a:r>
              <a:rPr lang="hu-HU" b="1" u="sng" dirty="0" smtClean="0"/>
              <a:t>Jogosultsági </a:t>
            </a:r>
            <a:r>
              <a:rPr lang="hu-HU" b="1" u="sng" dirty="0"/>
              <a:t>alapon, beérkezési sorrendben </a:t>
            </a:r>
            <a:r>
              <a:rPr lang="hu-HU" dirty="0"/>
              <a:t>a támogatási keret kimerüléséig </a:t>
            </a:r>
            <a:r>
              <a:rPr lang="hu-HU" dirty="0" smtClean="0"/>
              <a:t>biztosítandó.</a:t>
            </a:r>
            <a:endParaRPr lang="hu-HU" dirty="0"/>
          </a:p>
          <a:p>
            <a:pPr lvl="0"/>
            <a:r>
              <a:rPr lang="hu-HU" dirty="0" smtClean="0"/>
              <a:t>Az </a:t>
            </a:r>
            <a:r>
              <a:rPr lang="hu-HU" dirty="0"/>
              <a:t>egyszerűsített támogatás esetén </a:t>
            </a:r>
            <a:r>
              <a:rPr lang="hu-HU" dirty="0" smtClean="0"/>
              <a:t>az </a:t>
            </a:r>
            <a:r>
              <a:rPr lang="hu-HU" dirty="0"/>
              <a:t>Alapkezelő </a:t>
            </a:r>
            <a:r>
              <a:rPr lang="hu-HU" dirty="0" smtClean="0"/>
              <a:t>támogatói </a:t>
            </a:r>
            <a:r>
              <a:rPr lang="hu-HU" dirty="0"/>
              <a:t>okiratot bocsát ki.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473262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4400" b="1" dirty="0" smtClean="0">
                <a:solidFill>
                  <a:schemeClr val="tx1"/>
                </a:solidFill>
              </a:rPr>
              <a:t>Az egyszerűsített támogatás feltételei </a:t>
            </a:r>
            <a:endParaRPr lang="hu-HU" sz="44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Helyi </a:t>
            </a:r>
            <a:r>
              <a:rPr lang="hu-HU" b="1" dirty="0"/>
              <a:t>vagy területi hatókörű </a:t>
            </a:r>
            <a:r>
              <a:rPr lang="hu-HU" dirty="0" smtClean="0"/>
              <a:t>civil szervezet</a:t>
            </a:r>
          </a:p>
          <a:p>
            <a:r>
              <a:rPr lang="hu-HU" dirty="0" smtClean="0"/>
              <a:t>A megelőző </a:t>
            </a:r>
            <a:r>
              <a:rPr lang="hu-HU" b="1" dirty="0"/>
              <a:t>két évben számviteli beszámolóval </a:t>
            </a:r>
            <a:r>
              <a:rPr lang="hu-HU" b="1" dirty="0" smtClean="0"/>
              <a:t>kell </a:t>
            </a:r>
            <a:r>
              <a:rPr lang="hu-HU" dirty="0" smtClean="0"/>
              <a:t>rendelkeznie a szervezetnek, </a:t>
            </a:r>
            <a:endParaRPr lang="hu-HU" dirty="0"/>
          </a:p>
          <a:p>
            <a:r>
              <a:rPr lang="hu-HU" dirty="0"/>
              <a:t>megelőző két üzleti évben </a:t>
            </a:r>
            <a:r>
              <a:rPr lang="hu-HU" b="1" dirty="0"/>
              <a:t>bevétele egyik évben sem </a:t>
            </a:r>
            <a:r>
              <a:rPr lang="hu-HU" b="1" dirty="0" smtClean="0"/>
              <a:t>érheti </a:t>
            </a:r>
            <a:r>
              <a:rPr lang="hu-HU" b="1" dirty="0"/>
              <a:t>el </a:t>
            </a:r>
            <a:r>
              <a:rPr lang="hu-HU" dirty="0"/>
              <a:t>az </a:t>
            </a:r>
            <a:r>
              <a:rPr lang="hu-HU" b="1" dirty="0"/>
              <a:t>ötmillió forintot</a:t>
            </a:r>
            <a:r>
              <a:rPr lang="hu-HU" dirty="0"/>
              <a:t>, és </a:t>
            </a:r>
          </a:p>
          <a:p>
            <a:r>
              <a:rPr lang="hu-HU" b="1" dirty="0"/>
              <a:t>nem </a:t>
            </a:r>
            <a:r>
              <a:rPr lang="hu-HU" b="1" dirty="0" smtClean="0"/>
              <a:t>nyújtottak </a:t>
            </a:r>
            <a:r>
              <a:rPr lang="hu-HU" b="1" dirty="0"/>
              <a:t>be az adott költségvetési évben </a:t>
            </a:r>
            <a:r>
              <a:rPr lang="hu-HU" b="1" dirty="0" smtClean="0"/>
              <a:t>összevont támogatásra </a:t>
            </a:r>
            <a:r>
              <a:rPr lang="hu-HU" b="1" dirty="0"/>
              <a:t>igényt. </a:t>
            </a:r>
          </a:p>
          <a:p>
            <a:r>
              <a:rPr lang="hu-HU" dirty="0"/>
              <a:t>A keret kimerüléséig, </a:t>
            </a:r>
            <a:r>
              <a:rPr lang="hu-HU" dirty="0" smtClean="0"/>
              <a:t>jogosultsági alapon, beérkezési </a:t>
            </a:r>
            <a:r>
              <a:rPr lang="hu-HU" dirty="0"/>
              <a:t>sorrendben az érvényes támogatási igények kielégíthetőek. 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69427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600" b="1" dirty="0" smtClean="0">
                <a:solidFill>
                  <a:schemeClr val="tx1"/>
                </a:solidFill>
              </a:rPr>
              <a:t>Az egyszerűsített támogatás összege és biztosításának módja</a:t>
            </a:r>
            <a:endParaRPr lang="hu-HU" sz="36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támogatás </a:t>
            </a:r>
            <a:r>
              <a:rPr lang="hu-HU" b="1" u="sng" dirty="0"/>
              <a:t>önrész nélkül</a:t>
            </a:r>
            <a:r>
              <a:rPr lang="hu-HU" dirty="0"/>
              <a:t>, támogatási előlegként, vissza nem térítendő </a:t>
            </a:r>
            <a:r>
              <a:rPr lang="hu-HU" dirty="0" smtClean="0"/>
              <a:t>támogatásként biztosítandó</a:t>
            </a:r>
            <a:endParaRPr lang="hu-HU" dirty="0"/>
          </a:p>
          <a:p>
            <a:r>
              <a:rPr lang="hu-HU" dirty="0" smtClean="0"/>
              <a:t>Az </a:t>
            </a:r>
            <a:r>
              <a:rPr lang="hu-HU" dirty="0"/>
              <a:t>egyszerűsített támogatás keretében a támogatási igényben jelzett, de </a:t>
            </a:r>
            <a:r>
              <a:rPr lang="hu-HU" u="sng" dirty="0"/>
              <a:t>legfeljebb </a:t>
            </a:r>
            <a:r>
              <a:rPr lang="hu-HU" b="1" u="sng" dirty="0"/>
              <a:t>kétszázezer forint </a:t>
            </a:r>
            <a:r>
              <a:rPr lang="hu-HU" u="sng" dirty="0"/>
              <a:t>összegű támogatás </a:t>
            </a:r>
            <a:r>
              <a:rPr lang="hu-HU" dirty="0" smtClean="0"/>
              <a:t>nyújtható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415981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>
                <a:solidFill>
                  <a:schemeClr val="tx1"/>
                </a:solidFill>
              </a:rPr>
              <a:t>Az egyszerűsített támogatás felhasználása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civil szervezet kizárólag az </a:t>
            </a:r>
            <a:r>
              <a:rPr lang="hu-HU" u="sng" dirty="0"/>
              <a:t>alapcél szerinti tevékenységéhez kapcsolódó költségeinek fedezésére</a:t>
            </a:r>
            <a:r>
              <a:rPr lang="hu-HU" dirty="0"/>
              <a:t> fordíthatja.</a:t>
            </a:r>
          </a:p>
          <a:p>
            <a:r>
              <a:rPr lang="hu-HU" dirty="0"/>
              <a:t>Tehát ez lehet a civil szervezet működési (bérleti díj, rezsi…) és szakmai (program, rendezvény…) költsége is.</a:t>
            </a: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0125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Az egyszerűsített támogatás országos </a:t>
            </a:r>
            <a:br>
              <a:rPr lang="hu-HU" sz="3200" b="1" dirty="0" smtClean="0">
                <a:solidFill>
                  <a:schemeClr val="tx1"/>
                </a:solidFill>
              </a:rPr>
            </a:br>
            <a:r>
              <a:rPr lang="hu-HU" sz="3200" b="1" dirty="0" smtClean="0">
                <a:solidFill>
                  <a:schemeClr val="tx1"/>
                </a:solidFill>
              </a:rPr>
              <a:t>tapasztalatai </a:t>
            </a:r>
            <a:r>
              <a:rPr lang="hu-HU" sz="3200" dirty="0" smtClean="0">
                <a:solidFill>
                  <a:schemeClr val="tx1"/>
                </a:solidFill>
              </a:rPr>
              <a:t>NEA 2019 </a:t>
            </a:r>
            <a:r>
              <a:rPr lang="hu-HU" sz="3200" b="1" dirty="0" smtClean="0">
                <a:solidFill>
                  <a:schemeClr val="tx1"/>
                </a:solidFill>
              </a:rPr>
              <a:t>– NEA 2020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u="sng" dirty="0" smtClean="0">
                <a:latin typeface="+mj-lt"/>
              </a:rPr>
              <a:t>2019</a:t>
            </a:r>
          </a:p>
          <a:p>
            <a:r>
              <a:rPr lang="hu-HU" smtClean="0">
                <a:latin typeface="+mj-lt"/>
              </a:rPr>
              <a:t>Beérkezett</a:t>
            </a:r>
            <a:r>
              <a:rPr lang="hu-HU" smtClean="0"/>
              <a:t> </a:t>
            </a:r>
            <a:r>
              <a:rPr lang="hu-HU" dirty="0"/>
              <a:t>pályázatok </a:t>
            </a:r>
            <a:r>
              <a:rPr lang="hu-HU" dirty="0" smtClean="0"/>
              <a:t>száma</a:t>
            </a:r>
            <a:r>
              <a:rPr lang="hu-HU" dirty="0" smtClean="0">
                <a:latin typeface="+mj-lt"/>
              </a:rPr>
              <a:t>: 2491db</a:t>
            </a:r>
          </a:p>
          <a:p>
            <a:r>
              <a:rPr lang="hu-HU" dirty="0" smtClean="0">
                <a:latin typeface="+mj-lt"/>
              </a:rPr>
              <a:t>Nyertes pályázatok száma: 2237 db</a:t>
            </a:r>
          </a:p>
          <a:p>
            <a:r>
              <a:rPr lang="hu-HU" dirty="0" smtClean="0">
                <a:latin typeface="+mj-lt"/>
              </a:rPr>
              <a:t>90% nyert </a:t>
            </a:r>
          </a:p>
          <a:p>
            <a:r>
              <a:rPr lang="hu-HU" dirty="0" smtClean="0">
                <a:latin typeface="+mj-lt"/>
              </a:rPr>
              <a:t>Nyertes </a:t>
            </a:r>
            <a:r>
              <a:rPr lang="hu-HU" dirty="0">
                <a:latin typeface="+mj-lt"/>
              </a:rPr>
              <a:t>p</a:t>
            </a:r>
            <a:r>
              <a:rPr lang="hu-HU" dirty="0" smtClean="0">
                <a:latin typeface="+mj-lt"/>
              </a:rPr>
              <a:t>ályázatok összege: 445.174.815 Ft</a:t>
            </a:r>
          </a:p>
          <a:p>
            <a:r>
              <a:rPr lang="hu-HU" dirty="0" smtClean="0">
                <a:latin typeface="+mj-lt"/>
              </a:rPr>
              <a:t>Átlagos összeg: 199.006 Ft</a:t>
            </a:r>
          </a:p>
          <a:p>
            <a:pPr marL="0" indent="0">
              <a:buNone/>
            </a:pPr>
            <a:r>
              <a:rPr lang="hu-HU" b="1" u="sng" dirty="0" smtClean="0">
                <a:latin typeface="+mj-lt"/>
              </a:rPr>
              <a:t>2020</a:t>
            </a:r>
          </a:p>
          <a:p>
            <a:r>
              <a:rPr lang="hu-HU" b="1" dirty="0" smtClean="0">
                <a:latin typeface="+mj-lt"/>
              </a:rPr>
              <a:t>Beérkezett: 3012 (+ 21%)</a:t>
            </a:r>
          </a:p>
          <a:p>
            <a:r>
              <a:rPr lang="hu-HU" b="1" dirty="0" smtClean="0">
                <a:latin typeface="+mj-lt"/>
              </a:rPr>
              <a:t>Nyertes pályázatok száma: 2.799 db</a:t>
            </a:r>
            <a:r>
              <a:rPr lang="hu-HU" b="1" dirty="0">
                <a:latin typeface="+mj-lt"/>
              </a:rPr>
              <a:t> </a:t>
            </a:r>
            <a:r>
              <a:rPr lang="hu-HU" b="1" dirty="0" smtClean="0">
                <a:latin typeface="+mj-lt"/>
              </a:rPr>
              <a:t>(+ </a:t>
            </a:r>
            <a:r>
              <a:rPr lang="hu-HU" b="1" dirty="0">
                <a:latin typeface="+mj-lt"/>
              </a:rPr>
              <a:t>25</a:t>
            </a:r>
            <a:r>
              <a:rPr lang="hu-HU" b="1" dirty="0" smtClean="0">
                <a:latin typeface="+mj-lt"/>
              </a:rPr>
              <a:t>%) </a:t>
            </a:r>
          </a:p>
          <a:p>
            <a:r>
              <a:rPr lang="hu-HU" b="1" dirty="0" smtClean="0">
                <a:latin typeface="+mj-lt"/>
              </a:rPr>
              <a:t>93% nyert</a:t>
            </a:r>
            <a:endParaRPr lang="hu-HU" dirty="0">
              <a:latin typeface="+mj-lt"/>
            </a:endParaRPr>
          </a:p>
          <a:p>
            <a:r>
              <a:rPr lang="hu-HU" b="1" dirty="0">
                <a:latin typeface="+mj-lt"/>
              </a:rPr>
              <a:t>Nyertes pályázatok összege: </a:t>
            </a:r>
            <a:r>
              <a:rPr lang="hu-HU" b="1" dirty="0" smtClean="0">
                <a:latin typeface="+mj-lt"/>
              </a:rPr>
              <a:t>558.200.548 Ft (+25%)</a:t>
            </a:r>
          </a:p>
          <a:p>
            <a:r>
              <a:rPr lang="hu-HU" b="1" dirty="0" smtClean="0">
                <a:latin typeface="+mj-lt"/>
              </a:rPr>
              <a:t>Átlagos </a:t>
            </a:r>
            <a:r>
              <a:rPr lang="hu-HU" b="1" dirty="0">
                <a:latin typeface="+mj-lt"/>
              </a:rPr>
              <a:t>összeg: </a:t>
            </a:r>
            <a:r>
              <a:rPr lang="hu-HU" b="1" dirty="0" smtClean="0">
                <a:latin typeface="+mj-lt"/>
              </a:rPr>
              <a:t>199.429 </a:t>
            </a:r>
            <a:r>
              <a:rPr lang="hu-HU" b="1" dirty="0">
                <a:latin typeface="+mj-lt"/>
              </a:rPr>
              <a:t>Ft</a:t>
            </a:r>
          </a:p>
          <a:p>
            <a:pPr marL="0" indent="0"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97938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b="1" dirty="0" smtClean="0">
                <a:solidFill>
                  <a:schemeClr val="tx1"/>
                </a:solidFill>
              </a:rPr>
              <a:t>Az egyszerűsített támogatás adatai Csongrád-Csanád megyében </a:t>
            </a:r>
            <a:r>
              <a:rPr lang="hu-HU" sz="3200" dirty="0" smtClean="0">
                <a:solidFill>
                  <a:schemeClr val="tx1"/>
                </a:solidFill>
              </a:rPr>
              <a:t>NEA 2019 </a:t>
            </a:r>
            <a:r>
              <a:rPr lang="hu-HU" sz="3200" b="1" dirty="0" smtClean="0">
                <a:solidFill>
                  <a:schemeClr val="tx1"/>
                </a:solidFill>
              </a:rPr>
              <a:t>- NEA 2020</a:t>
            </a:r>
            <a:endParaRPr lang="hu-HU" sz="3200" b="1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u="sng" dirty="0" smtClean="0">
                <a:latin typeface="+mj-lt"/>
              </a:rPr>
              <a:t>2019</a:t>
            </a:r>
          </a:p>
          <a:p>
            <a:r>
              <a:rPr lang="hu-HU" dirty="0" smtClean="0">
                <a:latin typeface="+mj-lt"/>
              </a:rPr>
              <a:t>Beérkezett pályázatok száma: 133 db </a:t>
            </a:r>
          </a:p>
          <a:p>
            <a:r>
              <a:rPr lang="hu-HU" dirty="0" smtClean="0">
                <a:latin typeface="+mj-lt"/>
              </a:rPr>
              <a:t>Nyertes pályázatok száma: 122 db (92%)</a:t>
            </a:r>
          </a:p>
          <a:p>
            <a:r>
              <a:rPr lang="hu-HU" dirty="0" smtClean="0">
                <a:latin typeface="+mj-lt"/>
              </a:rPr>
              <a:t>Nyertes pályázatok összege: 24.207.598 Ft </a:t>
            </a:r>
            <a:endParaRPr lang="hu-HU" dirty="0">
              <a:latin typeface="+mj-lt"/>
            </a:endParaRPr>
          </a:p>
          <a:p>
            <a:pPr marL="0" indent="0">
              <a:buNone/>
            </a:pPr>
            <a:endParaRPr lang="hu-HU" dirty="0" smtClean="0">
              <a:latin typeface="+mj-lt"/>
            </a:endParaRPr>
          </a:p>
          <a:p>
            <a:pPr marL="0" indent="0">
              <a:buNone/>
            </a:pPr>
            <a:r>
              <a:rPr lang="hu-HU" b="1" u="sng" dirty="0" smtClean="0">
                <a:latin typeface="+mj-lt"/>
              </a:rPr>
              <a:t>2020</a:t>
            </a:r>
          </a:p>
          <a:p>
            <a:r>
              <a:rPr lang="hu-HU" b="1" dirty="0">
                <a:latin typeface="+mj-lt"/>
              </a:rPr>
              <a:t>Beérkezett pályázatok </a:t>
            </a:r>
            <a:r>
              <a:rPr lang="hu-HU" b="1" dirty="0" smtClean="0">
                <a:latin typeface="+mj-lt"/>
              </a:rPr>
              <a:t>száma: 162 db </a:t>
            </a:r>
            <a:endParaRPr lang="hu-HU" b="1" dirty="0">
              <a:latin typeface="+mj-lt"/>
            </a:endParaRPr>
          </a:p>
          <a:p>
            <a:r>
              <a:rPr lang="hu-HU" b="1" dirty="0">
                <a:latin typeface="+mj-lt"/>
              </a:rPr>
              <a:t>Nyertes pályázatok </a:t>
            </a:r>
            <a:r>
              <a:rPr lang="hu-HU" b="1" dirty="0" smtClean="0">
                <a:latin typeface="+mj-lt"/>
              </a:rPr>
              <a:t>száma: 148 db (91%)</a:t>
            </a:r>
            <a:endParaRPr lang="hu-HU" b="1" dirty="0">
              <a:latin typeface="+mj-lt"/>
            </a:endParaRPr>
          </a:p>
          <a:p>
            <a:r>
              <a:rPr lang="hu-HU" b="1" dirty="0">
                <a:latin typeface="+mj-lt"/>
              </a:rPr>
              <a:t>Nyertes pályázatok összege: </a:t>
            </a:r>
            <a:r>
              <a:rPr lang="hu-HU" b="1" dirty="0" smtClean="0">
                <a:latin typeface="+mj-lt"/>
              </a:rPr>
              <a:t>29.560.933 Ft (+22,1%)</a:t>
            </a:r>
            <a:endParaRPr lang="hu-HU" b="1" dirty="0">
              <a:latin typeface="+mj-lt"/>
            </a:endParaRP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67B89-F8EF-441F-AF7C-EAEA0879900E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55519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5505</TotalTime>
  <Words>1638</Words>
  <Application>Microsoft Office PowerPoint</Application>
  <PresentationFormat>Diavetítés a képernyőre (4:3 oldalarány)</PresentationFormat>
  <Paragraphs>321</Paragraphs>
  <Slides>24</Slides>
  <Notes>6</Notes>
  <HiddenSlides>0</HiddenSlides>
  <MMClips>0</MMClips>
  <ScaleCrop>false</ScaleCrop>
  <HeadingPairs>
    <vt:vector size="4" baseType="variant">
      <vt:variant>
        <vt:lpstr>Téma</vt:lpstr>
      </vt:variant>
      <vt:variant>
        <vt:i4>2</vt:i4>
      </vt:variant>
      <vt:variant>
        <vt:lpstr>Diacímek</vt:lpstr>
      </vt:variant>
      <vt:variant>
        <vt:i4>24</vt:i4>
      </vt:variant>
    </vt:vector>
  </HeadingPairs>
  <TitlesOfParts>
    <vt:vector size="26" baseType="lpstr">
      <vt:lpstr>Áramlás</vt:lpstr>
      <vt:lpstr>Office-téma</vt:lpstr>
      <vt:lpstr>A NEA 2020. évi pályázatai, a Falusi Civil Alap, és a civil területet érintő jogszabályi változások  Szeged, 2020.09.09.</vt:lpstr>
      <vt:lpstr> A NEA 2020 pályázatainak legfontosabb ismérvei</vt:lpstr>
      <vt:lpstr>A NEA teljes keretösszegének változása (milliárd ft)</vt:lpstr>
      <vt:lpstr>Egyszerűsített támogatás</vt:lpstr>
      <vt:lpstr>Az egyszerűsített támogatás feltételei </vt:lpstr>
      <vt:lpstr>Az egyszerűsített támogatás összege és biztosításának módja</vt:lpstr>
      <vt:lpstr>Az egyszerűsített támogatás felhasználása</vt:lpstr>
      <vt:lpstr>Az egyszerűsített támogatás országos  tapasztalatai NEA 2019 – NEA 2020</vt:lpstr>
      <vt:lpstr>Az egyszerűsített támogatás adatai Csongrád-Csanád megyében NEA 2019 - NEA 2020</vt:lpstr>
      <vt:lpstr>Összevont támogatás</vt:lpstr>
      <vt:lpstr>Az összevont támogatás országos adatai  NEA 2019 – NEA 2020</vt:lpstr>
      <vt:lpstr>Az összevont támogatás országos adatai  NEA 2019 – NEA 2020</vt:lpstr>
      <vt:lpstr>Az összevont támogatás Csongrád-Csanád megyei adatai NEA 2019 - NEA 2020</vt:lpstr>
      <vt:lpstr>A NEA 2020. évi megyei adatainak összegzése (összevont és egyszerűsített)</vt:lpstr>
      <vt:lpstr>Falusi Civil Alap (FCA)</vt:lpstr>
      <vt:lpstr>FCA kategóriák</vt:lpstr>
      <vt:lpstr>Előzetes információk a beérkezett FCA pályázatokról </vt:lpstr>
      <vt:lpstr>Előzetes adatok a beérkezett és érvényes FCA pályázatokról megyei bontásban</vt:lpstr>
      <vt:lpstr>Összefoglaló a Civil törvény és a NEA rendelet 2020. évi legfontosabb módosításairól</vt:lpstr>
      <vt:lpstr>A civil terület testületeinek megújítása</vt:lpstr>
      <vt:lpstr>Megvalósult fontosabb programok I.</vt:lpstr>
      <vt:lpstr>Megvalósult fontosabb programok II.</vt:lpstr>
      <vt:lpstr>Várható fontos időpontok </vt:lpstr>
      <vt:lpstr>Köszönöm megtisztelő figyelmüket!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i.kisanna</dc:creator>
  <cp:lastModifiedBy>tanulo</cp:lastModifiedBy>
  <cp:revision>339</cp:revision>
  <cp:lastPrinted>2017-03-03T08:56:10Z</cp:lastPrinted>
  <dcterms:created xsi:type="dcterms:W3CDTF">2015-04-16T09:42:04Z</dcterms:created>
  <dcterms:modified xsi:type="dcterms:W3CDTF">2020-09-09T10:12:37Z</dcterms:modified>
</cp:coreProperties>
</file>