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9.xml" ContentType="application/vnd.openxmlformats-officedocument.presentationml.notesSlide+xml"/>
  <Override PartName="/ppt/theme/themeOverride10.xml" ContentType="application/vnd.openxmlformats-officedocument.themeOverride+xml"/>
  <Override PartName="/ppt/notesSlides/notesSlide10.xml" ContentType="application/vnd.openxmlformats-officedocument.presentationml.notesSlide+xml"/>
  <Override PartName="/ppt/theme/themeOverride11.xml" ContentType="application/vnd.openxmlformats-officedocument.themeOverride+xml"/>
  <Override PartName="/ppt/notesSlides/notesSlide11.xml" ContentType="application/vnd.openxmlformats-officedocument.presentationml.notesSlide+xml"/>
  <Override PartName="/ppt/theme/themeOverride12.xml" ContentType="application/vnd.openxmlformats-officedocument.themeOverride+xml"/>
  <Override PartName="/ppt/notesSlides/notesSlide12.xml" ContentType="application/vnd.openxmlformats-officedocument.presentationml.notesSlide+xml"/>
  <Override PartName="/ppt/theme/themeOverride13.xml" ContentType="application/vnd.openxmlformats-officedocument.themeOverride+xml"/>
  <Override PartName="/ppt/notesSlides/notesSlide13.xml" ContentType="application/vnd.openxmlformats-officedocument.presentationml.notesSlide+xml"/>
  <Override PartName="/ppt/theme/themeOverride14.xml" ContentType="application/vnd.openxmlformats-officedocument.themeOverride+xml"/>
  <Override PartName="/ppt/notesSlides/notesSlide14.xml" ContentType="application/vnd.openxmlformats-officedocument.presentationml.notesSlide+xml"/>
  <Override PartName="/ppt/theme/themeOverride15.xml" ContentType="application/vnd.openxmlformats-officedocument.themeOverride+xml"/>
  <Override PartName="/ppt/notesSlides/notesSlide15.xml" ContentType="application/vnd.openxmlformats-officedocument.presentationml.notesSlide+xml"/>
  <Override PartName="/ppt/theme/themeOverride16.xml" ContentType="application/vnd.openxmlformats-officedocument.themeOverride+xml"/>
  <Override PartName="/ppt/notesSlides/notesSlide16.xml" ContentType="application/vnd.openxmlformats-officedocument.presentationml.notesSlide+xml"/>
  <Override PartName="/ppt/theme/themeOverride17.xml" ContentType="application/vnd.openxmlformats-officedocument.themeOverride+xml"/>
  <Override PartName="/ppt/notesSlides/notesSlide17.xml" ContentType="application/vnd.openxmlformats-officedocument.presentationml.notesSlide+xml"/>
  <Override PartName="/ppt/theme/themeOverride18.xml" ContentType="application/vnd.openxmlformats-officedocument.themeOverride+xml"/>
  <Override PartName="/ppt/notesSlides/notesSlide18.xml" ContentType="application/vnd.openxmlformats-officedocument.presentationml.notesSlide+xml"/>
  <Override PartName="/ppt/theme/themeOverride19.xml" ContentType="application/vnd.openxmlformats-officedocument.themeOverride+xml"/>
  <Override PartName="/ppt/notesSlides/notesSlide19.xml" ContentType="application/vnd.openxmlformats-officedocument.presentationml.notesSlide+xml"/>
  <Override PartName="/ppt/theme/themeOverride20.xml" ContentType="application/vnd.openxmlformats-officedocument.themeOverride+xml"/>
  <Override PartName="/ppt/notesSlides/notesSlide20.xml" ContentType="application/vnd.openxmlformats-officedocument.presentationml.notesSlide+xml"/>
  <Override PartName="/ppt/theme/themeOverride21.xml" ContentType="application/vnd.openxmlformats-officedocument.themeOverride+xml"/>
  <Override PartName="/ppt/notesSlides/notesSlide21.xml" ContentType="application/vnd.openxmlformats-officedocument.presentationml.notesSlide+xml"/>
  <Override PartName="/ppt/theme/themeOverride22.xml" ContentType="application/vnd.openxmlformats-officedocument.themeOverride+xml"/>
  <Override PartName="/ppt/notesSlides/notesSlide22.xml" ContentType="application/vnd.openxmlformats-officedocument.presentationml.notesSlide+xml"/>
  <Override PartName="/ppt/theme/themeOverride23.xml" ContentType="application/vnd.openxmlformats-officedocument.themeOverride+xml"/>
  <Override PartName="/ppt/notesSlides/notesSlide23.xml" ContentType="application/vnd.openxmlformats-officedocument.presentationml.notesSlide+xml"/>
  <Override PartName="/ppt/theme/themeOverride24.xml" ContentType="application/vnd.openxmlformats-officedocument.themeOverride+xml"/>
  <Override PartName="/ppt/notesSlides/notesSlide24.xml" ContentType="application/vnd.openxmlformats-officedocument.presentationml.notesSlide+xml"/>
  <Override PartName="/ppt/theme/themeOverride25.xml" ContentType="application/vnd.openxmlformats-officedocument.themeOverr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9"/>
  </p:notesMasterIdLst>
  <p:sldIdLst>
    <p:sldId id="258" r:id="rId2"/>
    <p:sldId id="347" r:id="rId3"/>
    <p:sldId id="349" r:id="rId4"/>
    <p:sldId id="350" r:id="rId5"/>
    <p:sldId id="351" r:id="rId6"/>
    <p:sldId id="352" r:id="rId7"/>
    <p:sldId id="315" r:id="rId8"/>
    <p:sldId id="316" r:id="rId9"/>
    <p:sldId id="261" r:id="rId10"/>
    <p:sldId id="260" r:id="rId11"/>
    <p:sldId id="259" r:id="rId12"/>
    <p:sldId id="262" r:id="rId13"/>
    <p:sldId id="263" r:id="rId14"/>
    <p:sldId id="265" r:id="rId15"/>
    <p:sldId id="267" r:id="rId16"/>
    <p:sldId id="353" r:id="rId17"/>
    <p:sldId id="354" r:id="rId18"/>
    <p:sldId id="355" r:id="rId19"/>
    <p:sldId id="356" r:id="rId20"/>
    <p:sldId id="357" r:id="rId21"/>
    <p:sldId id="358" r:id="rId22"/>
    <p:sldId id="359" r:id="rId23"/>
    <p:sldId id="360" r:id="rId24"/>
    <p:sldId id="361" r:id="rId25"/>
    <p:sldId id="362" r:id="rId26"/>
    <p:sldId id="363" r:id="rId27"/>
    <p:sldId id="364" r:id="rId28"/>
    <p:sldId id="365" r:id="rId29"/>
    <p:sldId id="366" r:id="rId30"/>
    <p:sldId id="367" r:id="rId31"/>
    <p:sldId id="368" r:id="rId32"/>
    <p:sldId id="369" r:id="rId33"/>
    <p:sldId id="370" r:id="rId34"/>
    <p:sldId id="371" r:id="rId35"/>
    <p:sldId id="298" r:id="rId36"/>
    <p:sldId id="299" r:id="rId37"/>
    <p:sldId id="301" r:id="rId38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ávid Furka" initials="DF" lastIdx="3" clrIdx="0">
    <p:extLst>
      <p:ext uri="{19B8F6BF-5375-455C-9EA6-DF929625EA0E}">
        <p15:presenceInfo xmlns:p15="http://schemas.microsoft.com/office/powerpoint/2012/main" userId="e6ceaea645b2674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EFF1"/>
    <a:srgbClr val="DFF4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2" d="100"/>
          <a:sy n="82" d="100"/>
        </p:scale>
        <p:origin x="60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2BD8B5-A324-4C3A-BF34-E6473D02E499}" type="datetimeFigureOut">
              <a:rPr lang="hu-HU" smtClean="0"/>
              <a:t>2020. 09. 20.</a:t>
            </a:fld>
            <a:endParaRPr lang="hu-H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D09BE5-38C3-4B54-B843-1BE024E93EDA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70977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8DA2F4-9FF3-4F17-8DE2-B15FF4B50E9D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hu-H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50816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DA2F4-9FF3-4F17-8DE2-B15FF4B50E9D}" type="slidenum">
              <a:rPr lang="hu-HU" smtClean="0"/>
              <a:t>19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581920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DA2F4-9FF3-4F17-8DE2-B15FF4B50E9D}" type="slidenum">
              <a:rPr lang="hu-HU" smtClean="0"/>
              <a:t>20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525672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DA2F4-9FF3-4F17-8DE2-B15FF4B50E9D}" type="slidenum">
              <a:rPr lang="hu-HU" smtClean="0"/>
              <a:t>21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544010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DA2F4-9FF3-4F17-8DE2-B15FF4B50E9D}" type="slidenum">
              <a:rPr lang="hu-HU" smtClean="0"/>
              <a:t>22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12195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DA2F4-9FF3-4F17-8DE2-B15FF4B50E9D}" type="slidenum">
              <a:rPr lang="hu-HU" smtClean="0"/>
              <a:t>23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192250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DA2F4-9FF3-4F17-8DE2-B15FF4B50E9D}" type="slidenum">
              <a:rPr lang="hu-HU" smtClean="0"/>
              <a:t>24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815957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DA2F4-9FF3-4F17-8DE2-B15FF4B50E9D}" type="slidenum">
              <a:rPr lang="hu-HU" smtClean="0"/>
              <a:t>25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247647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DA2F4-9FF3-4F17-8DE2-B15FF4B50E9D}" type="slidenum">
              <a:rPr lang="hu-HU" smtClean="0"/>
              <a:t>26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734035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DA2F4-9FF3-4F17-8DE2-B15FF4B50E9D}" type="slidenum">
              <a:rPr lang="hu-HU" smtClean="0"/>
              <a:t>27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227047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DA2F4-9FF3-4F17-8DE2-B15FF4B50E9D}" type="slidenum">
              <a:rPr lang="hu-HU" smtClean="0"/>
              <a:t>28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702618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DA2F4-9FF3-4F17-8DE2-B15FF4B50E9D}" type="slidenum">
              <a:rPr lang="hu-HU" smtClean="0"/>
              <a:t>11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615093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DA2F4-9FF3-4F17-8DE2-B15FF4B50E9D}" type="slidenum">
              <a:rPr lang="hu-HU" smtClean="0"/>
              <a:t>29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454163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DA2F4-9FF3-4F17-8DE2-B15FF4B50E9D}" type="slidenum">
              <a:rPr lang="hu-HU" smtClean="0"/>
              <a:t>30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91678500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DA2F4-9FF3-4F17-8DE2-B15FF4B50E9D}" type="slidenum">
              <a:rPr lang="hu-HU" smtClean="0"/>
              <a:t>31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2706127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DA2F4-9FF3-4F17-8DE2-B15FF4B50E9D}" type="slidenum">
              <a:rPr lang="hu-HU" smtClean="0"/>
              <a:t>32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8565373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DA2F4-9FF3-4F17-8DE2-B15FF4B50E9D}" type="slidenum">
              <a:rPr lang="hu-HU" smtClean="0"/>
              <a:t>33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8492670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DA2F4-9FF3-4F17-8DE2-B15FF4B50E9D}" type="slidenum">
              <a:rPr lang="hu-HU" smtClean="0"/>
              <a:t>34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8151366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DA2F4-9FF3-4F17-8DE2-B15FF4B50E9D}" type="slidenum">
              <a:rPr lang="hu-HU" smtClean="0"/>
              <a:t>35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0272638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DA2F4-9FF3-4F17-8DE2-B15FF4B50E9D}" type="slidenum">
              <a:rPr lang="hu-HU" smtClean="0"/>
              <a:t>36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327199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DA2F4-9FF3-4F17-8DE2-B15FF4B50E9D}" type="slidenum">
              <a:rPr lang="hu-HU" smtClean="0"/>
              <a:t>37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494066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8DA2F4-9FF3-4F17-8DE2-B15FF4B50E9D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hu-H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96527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DA2F4-9FF3-4F17-8DE2-B15FF4B50E9D}" type="slidenum">
              <a:rPr lang="hu-HU" smtClean="0"/>
              <a:t>13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406197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DA2F4-9FF3-4F17-8DE2-B15FF4B50E9D}" type="slidenum">
              <a:rPr lang="hu-HU" smtClean="0"/>
              <a:t>14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258463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DA2F4-9FF3-4F17-8DE2-B15FF4B50E9D}" type="slidenum">
              <a:rPr lang="hu-HU" smtClean="0"/>
              <a:t>15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679544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DA2F4-9FF3-4F17-8DE2-B15FF4B50E9D}" type="slidenum">
              <a:rPr lang="hu-HU" smtClean="0"/>
              <a:t>16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162877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DA2F4-9FF3-4F17-8DE2-B15FF4B50E9D}" type="slidenum">
              <a:rPr lang="hu-HU" smtClean="0"/>
              <a:t>17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90371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DA2F4-9FF3-4F17-8DE2-B15FF4B50E9D}" type="slidenum">
              <a:rPr lang="hu-HU" smtClean="0"/>
              <a:t>18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953183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9780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091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71206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411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685968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71380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9/20/2020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60096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73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781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349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9/20/2020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9659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533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103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3104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9/20/2020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124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dirty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78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2060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openxmlformats.org/officeDocument/2006/relationships/hyperlink" Target="https://nir.bgazrt.hu/bga/" TargetMode="External"/><Relationship Id="rId5" Type="http://schemas.openxmlformats.org/officeDocument/2006/relationships/hyperlink" Target="https://bgazrt.hu/" TargetMode="Externa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7.emf"/><Relationship Id="rId5" Type="http://schemas.openxmlformats.org/officeDocument/2006/relationships/hyperlink" Target="https://nir.bgazrt.hu/bga/" TargetMode="Externa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8.emf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4.xml"/><Relationship Id="rId5" Type="http://schemas.openxmlformats.org/officeDocument/2006/relationships/image" Target="../media/image9.emf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5.xml"/><Relationship Id="rId5" Type="http://schemas.openxmlformats.org/officeDocument/2006/relationships/image" Target="../media/image10.emf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6.xml"/><Relationship Id="rId5" Type="http://schemas.openxmlformats.org/officeDocument/2006/relationships/image" Target="../media/image11.emf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7.xml"/><Relationship Id="rId5" Type="http://schemas.openxmlformats.org/officeDocument/2006/relationships/image" Target="../media/image12.emf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8.xml"/><Relationship Id="rId5" Type="http://schemas.openxmlformats.org/officeDocument/2006/relationships/image" Target="../media/image13.emf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9.xml"/><Relationship Id="rId5" Type="http://schemas.openxmlformats.org/officeDocument/2006/relationships/image" Target="../media/image14.emf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0.xml"/><Relationship Id="rId5" Type="http://schemas.openxmlformats.org/officeDocument/2006/relationships/image" Target="../media/image15.em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1.xml"/><Relationship Id="rId5" Type="http://schemas.openxmlformats.org/officeDocument/2006/relationships/image" Target="../media/image16.emf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2.xml"/><Relationship Id="rId5" Type="http://schemas.openxmlformats.org/officeDocument/2006/relationships/image" Target="../media/image17.emf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3.xml"/><Relationship Id="rId5" Type="http://schemas.openxmlformats.org/officeDocument/2006/relationships/image" Target="../media/image18.emf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4.xml"/><Relationship Id="rId5" Type="http://schemas.openxmlformats.org/officeDocument/2006/relationships/image" Target="../media/image19.emf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5.xml"/><Relationship Id="rId5" Type="http://schemas.openxmlformats.org/officeDocument/2006/relationships/image" Target="../media/image20.emf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6.xml"/><Relationship Id="rId5" Type="http://schemas.openxmlformats.org/officeDocument/2006/relationships/image" Target="../media/image21.emf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7.xml"/><Relationship Id="rId5" Type="http://schemas.openxmlformats.org/officeDocument/2006/relationships/image" Target="../media/image22.emf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8.xml"/><Relationship Id="rId5" Type="http://schemas.openxmlformats.org/officeDocument/2006/relationships/image" Target="../media/image23.emf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9.xml"/><Relationship Id="rId5" Type="http://schemas.openxmlformats.org/officeDocument/2006/relationships/image" Target="../media/image23.emf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0.xml"/><Relationship Id="rId5" Type="http://schemas.openxmlformats.org/officeDocument/2006/relationships/image" Target="../media/image24.emf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1.xml"/><Relationship Id="rId5" Type="http://schemas.openxmlformats.org/officeDocument/2006/relationships/image" Target="../media/image25.emf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2.xml"/><Relationship Id="rId5" Type="http://schemas.openxmlformats.org/officeDocument/2006/relationships/image" Target="../media/image26.emf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3.xml"/><Relationship Id="rId5" Type="http://schemas.openxmlformats.org/officeDocument/2006/relationships/image" Target="../media/image27.emf"/><Relationship Id="rId4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4.xml"/><Relationship Id="rId5" Type="http://schemas.openxmlformats.org/officeDocument/2006/relationships/image" Target="../media/image28.emf"/><Relationship Id="rId4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5.xml"/><Relationship Id="rId5" Type="http://schemas.openxmlformats.org/officeDocument/2006/relationships/image" Target="../media/image29.emf"/><Relationship Id="rId4" Type="http://schemas.openxmlformats.org/officeDocument/2006/relationships/image" Target="../media/image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4.png"/><Relationship Id="rId7" Type="http://schemas.openxmlformats.org/officeDocument/2006/relationships/hyperlink" Target="https://civil.info.hu/nea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civil.info.hu/" TargetMode="External"/><Relationship Id="rId5" Type="http://schemas.openxmlformats.org/officeDocument/2006/relationships/hyperlink" Target="http://birosag.hu/allampolgaroknak/civil-szervezetek/civil-szervezetek-nevjegyzeke-kereses" TargetMode="External"/><Relationship Id="rId4" Type="http://schemas.openxmlformats.org/officeDocument/2006/relationships/hyperlink" Target="https://nir.bgazrt.hu/bga/" TargetMode="External"/><Relationship Id="rId9" Type="http://schemas.openxmlformats.org/officeDocument/2006/relationships/image" Target="../media/image3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bgazrt.hu/tamogatasok/nemzeti-egyuttmukodesi-alap/" TargetMode="External"/><Relationship Id="rId2" Type="http://schemas.openxmlformats.org/officeDocument/2006/relationships/hyperlink" Target="https://civil.info.hu/nea/kezdolap/palyazatok/index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808108" y="922714"/>
            <a:ext cx="8596667" cy="3094115"/>
          </a:xfrm>
        </p:spPr>
        <p:txBody>
          <a:bodyPr>
            <a:noAutofit/>
          </a:bodyPr>
          <a:lstStyle/>
          <a:p>
            <a:pPr algn="ctr"/>
            <a:r>
              <a:rPr lang="hu-H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Tájékoztató a 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Nemzeti Együttműködési Alap</a:t>
            </a:r>
            <a:r>
              <a:rPr lang="hu-H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br>
              <a:rPr lang="hu-H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hu-H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2021. évi pályázati kiírásairól</a:t>
            </a:r>
            <a:br>
              <a:rPr lang="hu-H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hu-HU" sz="3200" dirty="0">
                <a:solidFill>
                  <a:schemeClr val="tx1"/>
                </a:solidFill>
                <a:latin typeface="Cambria" panose="02040503050406030204" pitchFamily="18" charset="0"/>
              </a:rPr>
            </a:br>
            <a:endParaRPr lang="hu-HU" sz="32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pic>
        <p:nvPicPr>
          <p:cNvPr id="3074" name="Picture 2" descr="https://bgazrt.hu/wp-content/uploads/2019/09/NEA_ME_BG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1" y="3813467"/>
            <a:ext cx="9192986" cy="1838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4068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4645" y="251527"/>
            <a:ext cx="1543446" cy="567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zövegdoboz 6"/>
          <p:cNvSpPr txBox="1"/>
          <p:nvPr/>
        </p:nvSpPr>
        <p:spPr>
          <a:xfrm>
            <a:off x="1176133" y="420108"/>
            <a:ext cx="8656980" cy="1409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hu-HU" sz="3600" b="1" dirty="0">
                <a:solidFill>
                  <a:srgbClr val="90C2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Belépő felület</a:t>
            </a:r>
          </a:p>
          <a:p>
            <a:pPr defTabSz="4572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hu-HU" sz="2400" dirty="0">
                <a:solidFill>
                  <a:prstClr val="black"/>
                </a:solidFill>
                <a:latin typeface="Cambria" panose="02040503050406030204" pitchFamily="18" charset="0"/>
              </a:rPr>
              <a:t>Elérése a </a:t>
            </a:r>
            <a:r>
              <a:rPr lang="hu-HU" sz="2400" dirty="0">
                <a:solidFill>
                  <a:prstClr val="black"/>
                </a:solidFill>
                <a:latin typeface="Cambria" panose="02040503050406030204" pitchFamily="18" charset="0"/>
                <a:hlinkClick r:id="rId5"/>
              </a:rPr>
              <a:t>https://bgazrt.hu/</a:t>
            </a:r>
            <a:r>
              <a:rPr lang="hu-HU" sz="2400" u="sng" dirty="0">
                <a:solidFill>
                  <a:prstClr val="black"/>
                </a:solidFill>
                <a:latin typeface="Cambria" panose="02040503050406030204" pitchFamily="18" charset="0"/>
                <a:hlinkClick r:id="rId5"/>
              </a:rPr>
              <a:t> </a:t>
            </a:r>
            <a:r>
              <a:rPr lang="hu-HU" sz="2400" dirty="0">
                <a:solidFill>
                  <a:prstClr val="black"/>
                </a:solidFill>
                <a:latin typeface="Cambria" panose="02040503050406030204" pitchFamily="18" charset="0"/>
              </a:rPr>
              <a:t>honlapról a NIR belépési pontra kattintva:</a:t>
            </a:r>
          </a:p>
        </p:txBody>
      </p:sp>
      <p:sp>
        <p:nvSpPr>
          <p:cNvPr id="13" name="Szövegdoboz 12"/>
          <p:cNvSpPr txBox="1"/>
          <p:nvPr/>
        </p:nvSpPr>
        <p:spPr>
          <a:xfrm>
            <a:off x="1176133" y="5169861"/>
            <a:ext cx="8656980" cy="120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lnSpc>
                <a:spcPct val="150000"/>
              </a:lnSpc>
              <a:spcAft>
                <a:spcPts val="600"/>
              </a:spcAft>
            </a:pPr>
            <a:endParaRPr lang="hu-HU" sz="2400" dirty="0">
              <a:solidFill>
                <a:prstClr val="black"/>
              </a:solidFill>
              <a:latin typeface="Cambria" panose="02040503050406030204" pitchFamily="18" charset="0"/>
            </a:endParaRPr>
          </a:p>
          <a:p>
            <a:pPr defTabSz="457200">
              <a:lnSpc>
                <a:spcPct val="150000"/>
              </a:lnSpc>
              <a:spcAft>
                <a:spcPts val="600"/>
              </a:spcAft>
            </a:pPr>
            <a:r>
              <a:rPr lang="hu-HU" sz="2400" dirty="0">
                <a:solidFill>
                  <a:prstClr val="black"/>
                </a:solidFill>
                <a:latin typeface="Cambria" panose="02040503050406030204" pitchFamily="18" charset="0"/>
              </a:rPr>
              <a:t>illetve az alábbi elérési útvonalon: </a:t>
            </a:r>
            <a:r>
              <a:rPr lang="hu-HU" sz="2400" dirty="0">
                <a:solidFill>
                  <a:prstClr val="black"/>
                </a:solidFill>
                <a:latin typeface="Cambria" panose="02040503050406030204" pitchFamily="18" charset="0"/>
                <a:hlinkClick r:id="rId6"/>
              </a:rPr>
              <a:t>https://nir.bgazrt.hu/bga/</a:t>
            </a:r>
            <a:endParaRPr lang="hu-HU" sz="2400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091" y="1829725"/>
            <a:ext cx="11430000" cy="378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13273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3768" y="279401"/>
            <a:ext cx="1543446" cy="567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zövegdoboz 5"/>
          <p:cNvSpPr txBox="1"/>
          <p:nvPr/>
        </p:nvSpPr>
        <p:spPr>
          <a:xfrm>
            <a:off x="839585" y="199505"/>
            <a:ext cx="8528859" cy="1055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hu-HU" sz="3600" b="1" kern="0" dirty="0">
                <a:solidFill>
                  <a:srgbClr val="90C2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Belépő felület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  <a:defRPr/>
            </a:pPr>
            <a:r>
              <a:rPr lang="hu-HU" sz="2800" dirty="0">
                <a:latin typeface="Cambria" panose="020405030504060302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https://nir.bgazrt.hu/bga/</a:t>
            </a:r>
            <a:endParaRPr lang="hu-HU" sz="2800" kern="0" dirty="0"/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88FFE153-921A-4505-B88F-54E0BE4D68B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6312" y="1255179"/>
            <a:ext cx="8568910" cy="3850374"/>
          </a:xfrm>
          <a:prstGeom prst="rect">
            <a:avLst/>
          </a:prstGeom>
        </p:spPr>
      </p:pic>
      <p:sp>
        <p:nvSpPr>
          <p:cNvPr id="4" name="Téglalap 3">
            <a:extLst>
              <a:ext uri="{FF2B5EF4-FFF2-40B4-BE49-F238E27FC236}">
                <a16:creationId xmlns:a16="http://schemas.microsoft.com/office/drawing/2014/main" id="{9A957CE9-E094-4BC3-9C30-54BF54FC46E0}"/>
              </a:ext>
            </a:extLst>
          </p:cNvPr>
          <p:cNvSpPr/>
          <p:nvPr/>
        </p:nvSpPr>
        <p:spPr>
          <a:xfrm>
            <a:off x="839585" y="5105553"/>
            <a:ext cx="9264699" cy="1702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lnSpc>
                <a:spcPct val="150000"/>
              </a:lnSpc>
              <a:spcAft>
                <a:spcPts val="600"/>
              </a:spcAft>
            </a:pPr>
            <a:r>
              <a:rPr lang="hu-HU" dirty="0">
                <a:solidFill>
                  <a:prstClr val="black"/>
                </a:solidFill>
                <a:latin typeface="Cambria" panose="02040503050406030204" pitchFamily="18" charset="0"/>
              </a:rPr>
              <a:t>A NIR internetes böngészőn keresztül érhető el. Fontos, hogy </a:t>
            </a:r>
            <a:r>
              <a:rPr lang="hu-HU" b="1" dirty="0">
                <a:solidFill>
                  <a:prstClr val="black"/>
                </a:solidFill>
                <a:latin typeface="Cambria" panose="02040503050406030204" pitchFamily="18" charset="0"/>
              </a:rPr>
              <a:t>a böngészőt csak egy példányban lehet megnyitni</a:t>
            </a:r>
            <a:r>
              <a:rPr lang="hu-HU" dirty="0">
                <a:solidFill>
                  <a:prstClr val="black"/>
                </a:solidFill>
                <a:latin typeface="Cambria" panose="02040503050406030204" pitchFamily="18" charset="0"/>
              </a:rPr>
              <a:t>, és </a:t>
            </a:r>
            <a:r>
              <a:rPr lang="hu-HU" b="1" dirty="0">
                <a:solidFill>
                  <a:prstClr val="black"/>
                </a:solidFill>
                <a:latin typeface="Cambria" panose="02040503050406030204" pitchFamily="18" charset="0"/>
              </a:rPr>
              <a:t>egy megnyitott böngészőben sem szabad a felületet több fülön megnyitni</a:t>
            </a:r>
            <a:r>
              <a:rPr lang="hu-HU" dirty="0">
                <a:solidFill>
                  <a:prstClr val="black"/>
                </a:solidFill>
                <a:latin typeface="Cambria" panose="02040503050406030204" pitchFamily="18" charset="0"/>
              </a:rPr>
              <a:t>! Az egyszerre több nyitott böngészőben történő adatrögzítés adatvesztést vonhat maga után. </a:t>
            </a:r>
          </a:p>
        </p:txBody>
      </p:sp>
    </p:spTree>
    <p:extLst>
      <p:ext uri="{BB962C8B-B14F-4D97-AF65-F5344CB8AC3E}">
        <p14:creationId xmlns:p14="http://schemas.microsoft.com/office/powerpoint/2010/main" val="10105270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zövegdoboz 6"/>
          <p:cNvSpPr txBox="1"/>
          <p:nvPr/>
        </p:nvSpPr>
        <p:spPr>
          <a:xfrm>
            <a:off x="2260360" y="326691"/>
            <a:ext cx="6200078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hu-HU" sz="3600" b="1" dirty="0">
                <a:solidFill>
                  <a:srgbClr val="90C2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Regisztráció</a:t>
            </a:r>
          </a:p>
        </p:txBody>
      </p:sp>
      <p:sp>
        <p:nvSpPr>
          <p:cNvPr id="10" name="Szövegdoboz 9"/>
          <p:cNvSpPr txBox="1"/>
          <p:nvPr/>
        </p:nvSpPr>
        <p:spPr>
          <a:xfrm>
            <a:off x="737903" y="1206774"/>
            <a:ext cx="874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457200"/>
            <a:r>
              <a:rPr lang="hu-HU" sz="2000" dirty="0">
                <a:solidFill>
                  <a:prstClr val="black"/>
                </a:solidFill>
                <a:latin typeface="Cambria" panose="02040503050406030204" pitchFamily="18" charset="0"/>
              </a:rPr>
              <a:t>A regisztráció ideje alatt nincs lehetőség az adatok mentésére, így a regisztrációt csak akkor kezdjék el, ha biztosítani tudják valamennyi kötelező mező kitöltését. A regisztráció viszonylag időigényes, ugyanakkor a kitöltött adatokat a pályázati adatlapok kitöltése során már nem kell újra megadniuk.</a:t>
            </a:r>
            <a:endParaRPr lang="hu-HU" sz="2000" b="1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9928" y="292621"/>
            <a:ext cx="1583690" cy="582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Kép 1">
            <a:extLst>
              <a:ext uri="{FF2B5EF4-FFF2-40B4-BE49-F238E27FC236}">
                <a16:creationId xmlns:a16="http://schemas.microsoft.com/office/drawing/2014/main" id="{87F09CE4-A787-4AD4-B93C-D2DA580FDD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314" y="2627688"/>
            <a:ext cx="9357821" cy="1700100"/>
          </a:xfrm>
          <a:prstGeom prst="rect">
            <a:avLst/>
          </a:prstGeom>
        </p:spPr>
      </p:pic>
      <p:sp>
        <p:nvSpPr>
          <p:cNvPr id="3" name="Téglalap 2">
            <a:extLst>
              <a:ext uri="{FF2B5EF4-FFF2-40B4-BE49-F238E27FC236}">
                <a16:creationId xmlns:a16="http://schemas.microsoft.com/office/drawing/2014/main" id="{3D208FFE-2ACA-4C9F-8379-7ECF2F04FA79}"/>
              </a:ext>
            </a:extLst>
          </p:cNvPr>
          <p:cNvSpPr/>
          <p:nvPr/>
        </p:nvSpPr>
        <p:spPr>
          <a:xfrm>
            <a:off x="737904" y="4541288"/>
            <a:ext cx="88713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>
                <a:solidFill>
                  <a:prstClr val="black"/>
                </a:solidFill>
                <a:latin typeface="Cambria" panose="02040503050406030204" pitchFamily="18" charset="0"/>
              </a:rPr>
              <a:t>A jelszó legyen minimum 8 karakter hosszú, tartalmazzon kis- és nagybetűt, valamint számot is. </a:t>
            </a:r>
          </a:p>
        </p:txBody>
      </p:sp>
    </p:spTree>
    <p:extLst>
      <p:ext uri="{BB962C8B-B14F-4D97-AF65-F5344CB8AC3E}">
        <p14:creationId xmlns:p14="http://schemas.microsoft.com/office/powerpoint/2010/main" val="5661264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7390" y="327088"/>
            <a:ext cx="1543446" cy="567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zövegdoboz 5"/>
          <p:cNvSpPr txBox="1"/>
          <p:nvPr/>
        </p:nvSpPr>
        <p:spPr>
          <a:xfrm>
            <a:off x="568691" y="4408945"/>
            <a:ext cx="87868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>
                <a:solidFill>
                  <a:prstClr val="black"/>
                </a:solidFill>
                <a:latin typeface="Cambria" panose="02040503050406030204" pitchFamily="18" charset="0"/>
              </a:rPr>
              <a:t>A pályázó szervezet </a:t>
            </a:r>
            <a:r>
              <a:rPr lang="hu-HU" sz="1600" b="1" dirty="0">
                <a:solidFill>
                  <a:prstClr val="black"/>
                </a:solidFill>
                <a:latin typeface="Cambria" panose="02040503050406030204" pitchFamily="18" charset="0"/>
              </a:rPr>
              <a:t>működési formája </a:t>
            </a:r>
            <a:r>
              <a:rPr lang="hu-HU" sz="1600" dirty="0">
                <a:solidFill>
                  <a:prstClr val="black"/>
                </a:solidFill>
                <a:latin typeface="Cambria" panose="02040503050406030204" pitchFamily="18" charset="0"/>
              </a:rPr>
              <a:t>NEA regisztráció esetén: „Civil szervezet (egyesület, alapítvány, civil társaság), és az általuk alapított, illetve fenntartott jogi személyiségű intézmény”</a:t>
            </a:r>
          </a:p>
          <a:p>
            <a:endParaRPr lang="hu-HU" sz="1600" dirty="0">
              <a:solidFill>
                <a:prstClr val="black"/>
              </a:solidFill>
              <a:latin typeface="Cambria" panose="02040503050406030204" pitchFamily="18" charset="0"/>
            </a:endParaRPr>
          </a:p>
          <a:p>
            <a:r>
              <a:rPr lang="hu-HU" sz="1600" dirty="0">
                <a:solidFill>
                  <a:prstClr val="black"/>
                </a:solidFill>
                <a:latin typeface="Cambria" panose="02040503050406030204" pitchFamily="18" charset="0"/>
              </a:rPr>
              <a:t>A </a:t>
            </a:r>
            <a:r>
              <a:rPr lang="hu-HU" sz="1600" b="1" dirty="0">
                <a:solidFill>
                  <a:prstClr val="black"/>
                </a:solidFill>
                <a:latin typeface="Cambria" panose="02040503050406030204" pitchFamily="18" charset="0"/>
              </a:rPr>
              <a:t>fő tevékenység </a:t>
            </a:r>
            <a:r>
              <a:rPr lang="hu-HU" sz="1600" dirty="0">
                <a:solidFill>
                  <a:prstClr val="black"/>
                </a:solidFill>
                <a:latin typeface="Cambria" panose="02040503050406030204" pitchFamily="18" charset="0"/>
              </a:rPr>
              <a:t>a következő lehetőségek közül választható ki: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>
                <a:solidFill>
                  <a:prstClr val="black"/>
                </a:solidFill>
                <a:latin typeface="Cambria" panose="02040503050406030204" pitchFamily="18" charset="0"/>
              </a:rPr>
              <a:t>kulturális, közművelődési, oktatási, tudományos, egyházi, média, ifjúsági, szociális, érdekvédelmi, önkormányzati, egyéb.</a:t>
            </a:r>
            <a:endParaRPr lang="hu-HU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2220255" y="255669"/>
            <a:ext cx="6200078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hu-HU" sz="3600" b="1" dirty="0">
                <a:solidFill>
                  <a:srgbClr val="90C2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Regisztráció</a:t>
            </a:r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F48BE7C7-56EE-4815-A2C8-C31CF169C6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8034" y="846600"/>
            <a:ext cx="8710977" cy="3484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6798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8954" y="458876"/>
            <a:ext cx="1543446" cy="567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églalap 5"/>
          <p:cNvSpPr/>
          <p:nvPr/>
        </p:nvSpPr>
        <p:spPr>
          <a:xfrm>
            <a:off x="754791" y="1398133"/>
            <a:ext cx="878619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" algn="just"/>
            <a:r>
              <a:rPr lang="hu-HU" b="1" dirty="0">
                <a:latin typeface="Cambria" panose="02040503050406030204" pitchFamily="18" charset="0"/>
                <a:ea typeface="Cambria" panose="02040503050406030204" pitchFamily="18" charset="0"/>
              </a:rPr>
              <a:t>A pályázó adatai </a:t>
            </a:r>
            <a:r>
              <a:rPr lang="hu-HU" dirty="0">
                <a:latin typeface="Cambria" panose="02040503050406030204" pitchFamily="18" charset="0"/>
                <a:ea typeface="Cambria" panose="02040503050406030204" pitchFamily="18" charset="0"/>
              </a:rPr>
              <a:t>blokkban adja meg a civil szervezet </a:t>
            </a:r>
            <a:r>
              <a:rPr lang="hu-HU" b="1" dirty="0">
                <a:latin typeface="Cambria" panose="02040503050406030204" pitchFamily="18" charset="0"/>
                <a:ea typeface="Cambria" panose="02040503050406030204" pitchFamily="18" charset="0"/>
              </a:rPr>
              <a:t>teljes, hivatalos </a:t>
            </a:r>
            <a:r>
              <a:rPr lang="hu-HU" dirty="0">
                <a:latin typeface="Cambria" panose="02040503050406030204" pitchFamily="18" charset="0"/>
                <a:ea typeface="Cambria" panose="02040503050406030204" pitchFamily="18" charset="0"/>
              </a:rPr>
              <a:t>(OBH közhiteles nyilvántartásban szereplő) </a:t>
            </a:r>
            <a:r>
              <a:rPr lang="hu-HU" b="1" dirty="0">
                <a:latin typeface="Cambria" panose="02040503050406030204" pitchFamily="18" charset="0"/>
                <a:ea typeface="Cambria" panose="02040503050406030204" pitchFamily="18" charset="0"/>
              </a:rPr>
              <a:t>megnevezését </a:t>
            </a:r>
            <a:r>
              <a:rPr lang="hu-HU" dirty="0">
                <a:latin typeface="Cambria" panose="02040503050406030204" pitchFamily="18" charset="0"/>
                <a:ea typeface="Cambria" panose="02040503050406030204" pitchFamily="18" charset="0"/>
              </a:rPr>
              <a:t>a székhelyének megfelelő ország nyelvén és magyarul, az </a:t>
            </a:r>
            <a:r>
              <a:rPr lang="hu-HU" b="1" dirty="0">
                <a:latin typeface="Cambria" panose="02040503050406030204" pitchFamily="18" charset="0"/>
                <a:ea typeface="Cambria" panose="02040503050406030204" pitchFamily="18" charset="0"/>
              </a:rPr>
              <a:t>adószámot, </a:t>
            </a:r>
            <a:r>
              <a:rPr lang="hu-HU" dirty="0">
                <a:latin typeface="Cambria" panose="02040503050406030204" pitchFamily="18" charset="0"/>
                <a:ea typeface="Cambria" panose="02040503050406030204" pitchFamily="18" charset="0"/>
              </a:rPr>
              <a:t>a </a:t>
            </a:r>
            <a:r>
              <a:rPr lang="hu-HU" b="1" dirty="0">
                <a:latin typeface="Cambria" panose="02040503050406030204" pitchFamily="18" charset="0"/>
                <a:ea typeface="Cambria" panose="02040503050406030204" pitchFamily="18" charset="0"/>
              </a:rPr>
              <a:t>nyilvántartási számot</a:t>
            </a:r>
            <a:r>
              <a:rPr lang="hu-HU" dirty="0">
                <a:latin typeface="Cambria" panose="02040503050406030204" pitchFamily="18" charset="0"/>
                <a:ea typeface="Cambria" panose="02040503050406030204" pitchFamily="18" charset="0"/>
              </a:rPr>
              <a:t>, a </a:t>
            </a:r>
            <a:r>
              <a:rPr lang="hu-HU" b="1" dirty="0">
                <a:latin typeface="Cambria" panose="02040503050406030204" pitchFamily="18" charset="0"/>
                <a:ea typeface="Cambria" panose="02040503050406030204" pitchFamily="18" charset="0"/>
              </a:rPr>
              <a:t>szervezet megalakulásának évét</a:t>
            </a:r>
            <a:r>
              <a:rPr lang="hu-HU" dirty="0">
                <a:latin typeface="Cambria" panose="02040503050406030204" pitchFamily="18" charset="0"/>
                <a:ea typeface="Cambria" panose="02040503050406030204" pitchFamily="18" charset="0"/>
              </a:rPr>
              <a:t>, valamint azt, hogy a pályázó szervezet </a:t>
            </a:r>
            <a:r>
              <a:rPr lang="hu-HU" b="1" dirty="0">
                <a:latin typeface="Cambria" panose="02040503050406030204" pitchFamily="18" charset="0"/>
                <a:ea typeface="Cambria" panose="02040503050406030204" pitchFamily="18" charset="0"/>
              </a:rPr>
              <a:t>ÁFA visszaigénylő</a:t>
            </a:r>
            <a:r>
              <a:rPr lang="hu-HU" dirty="0">
                <a:latin typeface="Cambria" panose="02040503050406030204" pitchFamily="18" charset="0"/>
                <a:ea typeface="Cambria" panose="02040503050406030204" pitchFamily="18" charset="0"/>
              </a:rPr>
              <a:t>-e.</a:t>
            </a:r>
            <a:endParaRPr lang="hu-HU" b="1" dirty="0">
              <a:solidFill>
                <a:srgbClr val="0D0D0D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Szövegdoboz 6"/>
          <p:cNvSpPr txBox="1"/>
          <p:nvPr/>
        </p:nvSpPr>
        <p:spPr>
          <a:xfrm>
            <a:off x="2269548" y="458876"/>
            <a:ext cx="6200078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hu-HU" sz="3600" b="1" dirty="0">
                <a:solidFill>
                  <a:srgbClr val="90C2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Regisztráció</a:t>
            </a:r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8E81F712-ABC0-46A0-8F0C-A4881EC07F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516" y="2946788"/>
            <a:ext cx="9336739" cy="2483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5050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8954" y="458876"/>
            <a:ext cx="1543446" cy="567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519315" y="458876"/>
            <a:ext cx="2792559" cy="5909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hu-HU" sz="3600" b="1" dirty="0">
                <a:solidFill>
                  <a:srgbClr val="90C2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Regisztráció</a:t>
            </a:r>
          </a:p>
        </p:txBody>
      </p:sp>
      <p:sp>
        <p:nvSpPr>
          <p:cNvPr id="3" name="Rectangle 2"/>
          <p:cNvSpPr/>
          <p:nvPr/>
        </p:nvSpPr>
        <p:spPr>
          <a:xfrm>
            <a:off x="811875" y="1253062"/>
            <a:ext cx="900545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>
                <a:latin typeface="Cambria" panose="02040503050406030204" pitchFamily="18" charset="0"/>
              </a:rPr>
              <a:t>Székhely adatok</a:t>
            </a:r>
          </a:p>
          <a:p>
            <a:r>
              <a:rPr lang="hu-HU" dirty="0">
                <a:latin typeface="Cambria" panose="02040503050406030204" pitchFamily="18" charset="0"/>
              </a:rPr>
              <a:t>Amennyiben ezek az adatok (magyarországi pályázók esetében értelemszerűen) megegyeznek, akkor csak az ország nyelvén (latin betűkkel) mezőkben kell megadni azokat és a nyíl gombot megnyomva az adatok automatikusan átmásolásra kerülnek a magyarul mezőkbe. 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26DCBB07-90B8-4697-858F-A95AFDA008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074" y="2730390"/>
            <a:ext cx="10120426" cy="2969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6946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8954" y="458876"/>
            <a:ext cx="1543446" cy="567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519315" y="458876"/>
            <a:ext cx="2792559" cy="5909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hu-HU" sz="3600" b="1" dirty="0">
                <a:solidFill>
                  <a:srgbClr val="90C2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Regisztráció</a:t>
            </a:r>
          </a:p>
        </p:txBody>
      </p:sp>
      <p:sp>
        <p:nvSpPr>
          <p:cNvPr id="3" name="Rectangle 2"/>
          <p:cNvSpPr/>
          <p:nvPr/>
        </p:nvSpPr>
        <p:spPr>
          <a:xfrm>
            <a:off x="811875" y="1253062"/>
            <a:ext cx="90054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>
                <a:latin typeface="Cambria" panose="02040503050406030204" pitchFamily="18" charset="0"/>
              </a:rPr>
              <a:t>Értesítési cím</a:t>
            </a:r>
          </a:p>
          <a:p>
            <a:r>
              <a:rPr lang="hu-HU" dirty="0">
                <a:latin typeface="Cambria" panose="02040503050406030204" pitchFamily="18" charset="0"/>
              </a:rPr>
              <a:t>Amennyiben a pályázó értesítési címe eltér a székhely címétől, akkor az alábbi adatokat is meg kell adni. Ha a két cím azonos, akkor elegendő „Az értesítési cím megegyezik a székhellyel” mezőt bepipálni. 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2DE04C6C-904F-4075-B7CC-DBAF5C0212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870" y="2589749"/>
            <a:ext cx="10237651" cy="3467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6221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8954" y="458876"/>
            <a:ext cx="1543446" cy="567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519315" y="458876"/>
            <a:ext cx="2792559" cy="5909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hu-HU" sz="3600" b="1" dirty="0">
                <a:solidFill>
                  <a:srgbClr val="90C2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Regisztráció</a:t>
            </a:r>
          </a:p>
        </p:txBody>
      </p:sp>
      <p:sp>
        <p:nvSpPr>
          <p:cNvPr id="3" name="Rectangle 2"/>
          <p:cNvSpPr/>
          <p:nvPr/>
        </p:nvSpPr>
        <p:spPr>
          <a:xfrm>
            <a:off x="811875" y="1253062"/>
            <a:ext cx="900545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>
                <a:latin typeface="Cambria" panose="02040503050406030204" pitchFamily="18" charset="0"/>
              </a:rPr>
              <a:t>Elérhetőség</a:t>
            </a:r>
          </a:p>
          <a:p>
            <a:r>
              <a:rPr lang="hu-HU" dirty="0">
                <a:latin typeface="Cambria" panose="02040503050406030204" pitchFamily="18" charset="0"/>
              </a:rPr>
              <a:t>Ezeknek az adatoknak a megadása kiemelten fontos, mert az Alapkezelő munkatársai ezeken keresztül tudják felvenni a kapcsolatot a pályázóval. </a:t>
            </a:r>
          </a:p>
          <a:p>
            <a:r>
              <a:rPr lang="hu-HU" dirty="0">
                <a:latin typeface="Cambria" panose="02040503050406030204" pitchFamily="18" charset="0"/>
              </a:rPr>
              <a:t>Különösen figyeljenek az </a:t>
            </a:r>
            <a:r>
              <a:rPr lang="hu-HU" b="1" dirty="0">
                <a:latin typeface="Cambria" panose="02040503050406030204" pitchFamily="18" charset="0"/>
              </a:rPr>
              <a:t>e-mail cím </a:t>
            </a:r>
            <a:r>
              <a:rPr lang="hu-HU" dirty="0">
                <a:latin typeface="Cambria" panose="02040503050406030204" pitchFamily="18" charset="0"/>
              </a:rPr>
              <a:t>helyes – ékezetek nélküli, @ karaktert tartalmazó – megadására, mert a rendszer eléréséhez szükséges </a:t>
            </a:r>
            <a:r>
              <a:rPr lang="hu-HU" b="1" dirty="0">
                <a:latin typeface="Cambria" panose="02040503050406030204" pitchFamily="18" charset="0"/>
              </a:rPr>
              <a:t>aktiváló link az itt megadott e-mail címre kerül megküldésre</a:t>
            </a:r>
            <a:r>
              <a:rPr lang="hu-HU" dirty="0">
                <a:latin typeface="Cambria" panose="02040503050406030204" pitchFamily="18" charset="0"/>
              </a:rPr>
              <a:t>. </a:t>
            </a:r>
          </a:p>
          <a:p>
            <a:r>
              <a:rPr lang="hu-HU" b="1" dirty="0">
                <a:solidFill>
                  <a:schemeClr val="accent5"/>
                </a:solidFill>
                <a:latin typeface="Cambria" panose="02040503050406030204" pitchFamily="18" charset="0"/>
              </a:rPr>
              <a:t>Hibás e-mail cím megadásakor a regisztráció nem lesz sikeres, és nem lesz lehetőség a NIR rendszer elérésére, viszont egy esetleges új regisztráció során a korábban megadott felhasználónév már nem lesz ismételten megadható!</a:t>
            </a:r>
            <a:r>
              <a:rPr lang="hu-HU" b="1" dirty="0">
                <a:solidFill>
                  <a:schemeClr val="accent5"/>
                </a:solidFill>
              </a:rPr>
              <a:t> </a:t>
            </a:r>
            <a:endParaRPr lang="hu-HU" b="1" dirty="0">
              <a:solidFill>
                <a:schemeClr val="accent5"/>
              </a:solidFill>
              <a:latin typeface="Cambria" panose="02040503050406030204" pitchFamily="18" charset="0"/>
            </a:endParaRP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FB0B5D21-579B-4F24-97AC-6BF9C5ECC6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5641" y="4183499"/>
            <a:ext cx="10276726" cy="123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9090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8954" y="458876"/>
            <a:ext cx="1543446" cy="567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519315" y="458876"/>
            <a:ext cx="2792559" cy="5909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hu-HU" sz="3600" b="1" dirty="0">
                <a:solidFill>
                  <a:srgbClr val="90C2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Regisztráció</a:t>
            </a:r>
          </a:p>
        </p:txBody>
      </p:sp>
      <p:sp>
        <p:nvSpPr>
          <p:cNvPr id="3" name="Rectangle 2"/>
          <p:cNvSpPr/>
          <p:nvPr/>
        </p:nvSpPr>
        <p:spPr>
          <a:xfrm>
            <a:off x="811875" y="1253062"/>
            <a:ext cx="90054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>
                <a:latin typeface="Cambria" panose="02040503050406030204" pitchFamily="18" charset="0"/>
              </a:rPr>
              <a:t>Hivatalos képviselő adatainak megadása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3F1DA1B9-F0C1-4764-A00E-6F96A15EAF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0049" y="1622394"/>
            <a:ext cx="10237651" cy="4843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1155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8954" y="458876"/>
            <a:ext cx="1543446" cy="567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519315" y="458876"/>
            <a:ext cx="2792559" cy="5909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hu-HU" sz="3600" b="1" dirty="0">
                <a:solidFill>
                  <a:srgbClr val="90C2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Regisztráció</a:t>
            </a:r>
          </a:p>
        </p:txBody>
      </p:sp>
      <p:sp>
        <p:nvSpPr>
          <p:cNvPr id="3" name="Rectangle 2"/>
          <p:cNvSpPr/>
          <p:nvPr/>
        </p:nvSpPr>
        <p:spPr>
          <a:xfrm>
            <a:off x="742156" y="1139699"/>
            <a:ext cx="90054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>
                <a:latin typeface="Cambria" panose="02040503050406030204" pitchFamily="18" charset="0"/>
              </a:rPr>
              <a:t>Kapcsolattartó adatainak megadása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FCEA53E1-A0F9-465C-89A9-C49343BB1F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686" y="1509031"/>
            <a:ext cx="10183991" cy="5048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8889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73227" y="617765"/>
            <a:ext cx="8596668" cy="1439636"/>
          </a:xfrm>
        </p:spPr>
        <p:txBody>
          <a:bodyPr>
            <a:noAutofit/>
          </a:bodyPr>
          <a:lstStyle/>
          <a:p>
            <a:r>
              <a:rPr lang="hu-H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A 2020. októberében az alábbi pályázatok benyújtására lesz lehetősége a civil szervezeteknek:</a:t>
            </a:r>
          </a:p>
        </p:txBody>
      </p:sp>
      <p:sp>
        <p:nvSpPr>
          <p:cNvPr id="3" name="Téglalap 2"/>
          <p:cNvSpPr/>
          <p:nvPr/>
        </p:nvSpPr>
        <p:spPr>
          <a:xfrm>
            <a:off x="557891" y="2224091"/>
            <a:ext cx="8953501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b="1" dirty="0">
                <a:latin typeface="Cambria" panose="02040503050406030204" pitchFamily="18" charset="0"/>
              </a:rPr>
              <a:t>egyszerűsített VAGY összevont </a:t>
            </a:r>
            <a:r>
              <a:rPr lang="hu-HU" sz="2400" dirty="0">
                <a:latin typeface="Cambria" panose="02040503050406030204" pitchFamily="18" charset="0"/>
              </a:rPr>
              <a:t>pályázat 	 benyújtható a NEA 2021. évi forrása terhére,</a:t>
            </a:r>
          </a:p>
          <a:p>
            <a:r>
              <a:rPr lang="hu-HU" sz="2400" b="1" dirty="0">
                <a:latin typeface="Cambria" panose="02040503050406030204" pitchFamily="18" charset="0"/>
              </a:rPr>
              <a:t>ÉS</a:t>
            </a:r>
            <a:endParaRPr lang="hu-HU" sz="2400" dirty="0">
              <a:latin typeface="Cambria" panose="02040503050406030204" pitchFamily="18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400" b="1" dirty="0">
                <a:latin typeface="Cambria" panose="02040503050406030204" pitchFamily="18" charset="0"/>
              </a:rPr>
              <a:t>normatív</a:t>
            </a:r>
            <a:r>
              <a:rPr lang="hu-HU" sz="2400" dirty="0">
                <a:latin typeface="Cambria" panose="02040503050406030204" pitchFamily="18" charset="0"/>
              </a:rPr>
              <a:t> pályázat 	benyújtható a NEA 2020. évi forrása terhére.</a:t>
            </a:r>
          </a:p>
          <a:p>
            <a:pPr algn="just"/>
            <a:r>
              <a:rPr lang="hu-HU" sz="2400" dirty="0">
                <a:latin typeface="Cambria" panose="02040503050406030204" pitchFamily="18" charset="0"/>
              </a:rPr>
              <a:t>A pályázati kiírások megjelenése 2020. október közepén várható. A pályázati kiírások egyszerre jelennek majd meg, de a korábbi évek gyakorlata szerint </a:t>
            </a:r>
            <a:r>
              <a:rPr lang="hu-HU" sz="2400" b="1" dirty="0">
                <a:latin typeface="Cambria" panose="02040503050406030204" pitchFamily="18" charset="0"/>
              </a:rPr>
              <a:t>egyszerűsített pályázat beadására várhatóan csak az összevont pályázatok beadási határidejét követően </a:t>
            </a:r>
            <a:r>
              <a:rPr lang="hu-HU" sz="2400" dirty="0">
                <a:latin typeface="Cambria" panose="02040503050406030204" pitchFamily="18" charset="0"/>
              </a:rPr>
              <a:t>kerül majd sor (min. 30 nappal később). A pontos beadási határidőket a pályázati kiírások tartalmazzák majd.</a:t>
            </a:r>
          </a:p>
        </p:txBody>
      </p:sp>
      <p:pic>
        <p:nvPicPr>
          <p:cNvPr id="4" name="Kép hely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9" r="7129"/>
          <a:stretch>
            <a:fillRect/>
          </a:stretch>
        </p:blipFill>
        <p:spPr>
          <a:xfrm>
            <a:off x="10172206" y="96644"/>
            <a:ext cx="1889600" cy="695093"/>
          </a:xfrm>
          <a:prstGeom prst="rect">
            <a:avLst/>
          </a:prstGeom>
        </p:spPr>
      </p:pic>
      <p:cxnSp>
        <p:nvCxnSpPr>
          <p:cNvPr id="7" name="Egyenes összekötő nyíllal 6"/>
          <p:cNvCxnSpPr/>
          <p:nvPr/>
        </p:nvCxnSpPr>
        <p:spPr>
          <a:xfrm>
            <a:off x="6441619" y="2465613"/>
            <a:ext cx="563337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gyenes összekötő nyíllal 9"/>
          <p:cNvCxnSpPr/>
          <p:nvPr/>
        </p:nvCxnSpPr>
        <p:spPr>
          <a:xfrm>
            <a:off x="3593637" y="3573235"/>
            <a:ext cx="563337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4408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8954" y="458876"/>
            <a:ext cx="1543446" cy="567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535357" y="346580"/>
            <a:ext cx="2792559" cy="5909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hu-HU" sz="3600" b="1" dirty="0">
                <a:solidFill>
                  <a:srgbClr val="90C2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Regisztráció</a:t>
            </a:r>
          </a:p>
        </p:txBody>
      </p:sp>
      <p:sp>
        <p:nvSpPr>
          <p:cNvPr id="3" name="Rectangle 2"/>
          <p:cNvSpPr/>
          <p:nvPr/>
        </p:nvSpPr>
        <p:spPr>
          <a:xfrm>
            <a:off x="758198" y="840900"/>
            <a:ext cx="9005456" cy="2139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hu-HU" sz="1600" b="1" dirty="0">
                <a:latin typeface="Cambria" panose="02040503050406030204" pitchFamily="18" charset="0"/>
              </a:rPr>
              <a:t>A törvényes képviselők és kapcsolattartók rögzítésénél általános szabály, hogy különböző személyek rögzítésekor az e-mail címek nem lehetnek azonosak, csak akkor, ha a személyek adatai (teljes név, születési dátum, beosztás) teljesen azonosak! </a:t>
            </a:r>
            <a:r>
              <a:rPr lang="hu-HU" sz="1600" dirty="0">
                <a:latin typeface="Cambria" panose="02040503050406030204" pitchFamily="18" charset="0"/>
              </a:rPr>
              <a:t>(A rendszer ellenőrzi, az adatkezelési hozzájárulás miatt szükséges.)</a:t>
            </a:r>
          </a:p>
          <a:p>
            <a:r>
              <a:rPr lang="hu-HU" sz="1600" b="1" dirty="0">
                <a:latin typeface="Cambria" panose="02040503050406030204" pitchFamily="18" charset="0"/>
              </a:rPr>
              <a:t>Banki adatok</a:t>
            </a:r>
          </a:p>
          <a:p>
            <a:r>
              <a:rPr lang="hu-HU" sz="1600" dirty="0">
                <a:latin typeface="Cambria" panose="02040503050406030204" pitchFamily="18" charset="0"/>
              </a:rPr>
              <a:t>Amennyiben a számlatulajdonos azonos a pályázó szervezettel, akkor a „Számlatulajdonos típusa” mezőben hagyjuk az alapértelmezettként megadott „-” jelet, ez által a szervezet neve automatikusan kitöltésre kerül. 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CF819D2B-D66C-4A22-8204-01B1FB8887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9511" y="2979947"/>
            <a:ext cx="9005457" cy="376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1605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8954" y="458876"/>
            <a:ext cx="1543446" cy="567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535357" y="346580"/>
            <a:ext cx="2792559" cy="5909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hu-HU" sz="3600" b="1" dirty="0">
                <a:solidFill>
                  <a:srgbClr val="90C2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Regisztráció</a:t>
            </a:r>
          </a:p>
        </p:txBody>
      </p:sp>
      <p:sp>
        <p:nvSpPr>
          <p:cNvPr id="3" name="Rectangle 2"/>
          <p:cNvSpPr/>
          <p:nvPr/>
        </p:nvSpPr>
        <p:spPr>
          <a:xfrm>
            <a:off x="750177" y="937511"/>
            <a:ext cx="90054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600" dirty="0">
                <a:latin typeface="Cambria" panose="02040503050406030204" pitchFamily="18" charset="0"/>
              </a:rPr>
              <a:t>Az adatok rögzítése után kattintson a képernyő jobb alsó sarkában található „Tovább” gombra, ekkor megjelenik az Adathasználati nyilatkozat képernyő. 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4A19320C-D9E1-4068-9F13-7C5EB76B43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1996" y="1522286"/>
            <a:ext cx="10024012" cy="5039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664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8954" y="458876"/>
            <a:ext cx="1543446" cy="567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535357" y="346580"/>
            <a:ext cx="2792559" cy="5909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hu-HU" sz="3600" b="1" dirty="0">
                <a:solidFill>
                  <a:srgbClr val="90C2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Regisztráció</a:t>
            </a:r>
          </a:p>
        </p:txBody>
      </p:sp>
      <p:sp>
        <p:nvSpPr>
          <p:cNvPr id="3" name="Rectangle 2"/>
          <p:cNvSpPr/>
          <p:nvPr/>
        </p:nvSpPr>
        <p:spPr>
          <a:xfrm>
            <a:off x="750177" y="937511"/>
            <a:ext cx="900545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600" dirty="0">
                <a:latin typeface="Cambria" panose="02040503050406030204" pitchFamily="18" charset="0"/>
              </a:rPr>
              <a:t>Az „</a:t>
            </a:r>
            <a:r>
              <a:rPr lang="hu-HU" sz="1600" b="1" dirty="0">
                <a:latin typeface="Cambria" panose="02040503050406030204" pitchFamily="18" charset="0"/>
              </a:rPr>
              <a:t>Adathasználati nyilatkozat</a:t>
            </a:r>
            <a:r>
              <a:rPr lang="hu-HU" sz="1600" dirty="0">
                <a:latin typeface="Cambria" panose="02040503050406030204" pitchFamily="18" charset="0"/>
              </a:rPr>
              <a:t>” képernyőn ellenőrizze le a rögzített adatok helyességét. </a:t>
            </a:r>
            <a:r>
              <a:rPr lang="hu-HU" sz="1600" b="1" dirty="0">
                <a:latin typeface="Cambria" panose="02040503050406030204" pitchFamily="18" charset="0"/>
              </a:rPr>
              <a:t>Az itt látható e-mail címekre kerül kiküldésre az Adathasználati hozzájárulás elfogadásához szükséges értesítő levél.</a:t>
            </a:r>
            <a:r>
              <a:rPr lang="hu-HU" sz="1600" dirty="0">
                <a:latin typeface="Cambria" panose="02040503050406030204" pitchFamily="18" charset="0"/>
              </a:rPr>
              <a:t> Az adatok helyességének ellenőrzése után kattintson a „</a:t>
            </a:r>
            <a:r>
              <a:rPr lang="hu-HU" sz="1600" b="1" dirty="0">
                <a:latin typeface="Cambria" panose="02040503050406030204" pitchFamily="18" charset="0"/>
              </a:rPr>
              <a:t>Regisztráció véglegesítése</a:t>
            </a:r>
            <a:r>
              <a:rPr lang="hu-HU" sz="1600" dirty="0">
                <a:latin typeface="Cambria" panose="02040503050406030204" pitchFamily="18" charset="0"/>
              </a:rPr>
              <a:t>” gombra.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DE7DC4EC-2D92-482A-8F3C-EC66CF953D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9152" y="2045507"/>
            <a:ext cx="10393951" cy="3818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1739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8954" y="458876"/>
            <a:ext cx="1543446" cy="567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535357" y="223469"/>
            <a:ext cx="2792559" cy="5909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hu-HU" sz="3600" b="1" dirty="0">
                <a:solidFill>
                  <a:srgbClr val="90C2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Regisztráció</a:t>
            </a:r>
          </a:p>
        </p:txBody>
      </p:sp>
      <p:sp>
        <p:nvSpPr>
          <p:cNvPr id="3" name="Rectangle 2"/>
          <p:cNvSpPr/>
          <p:nvPr/>
        </p:nvSpPr>
        <p:spPr>
          <a:xfrm>
            <a:off x="740846" y="814400"/>
            <a:ext cx="900545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600" dirty="0">
                <a:latin typeface="Cambria" panose="02040503050406030204" pitchFamily="18" charset="0"/>
              </a:rPr>
              <a:t>Sikeres előzetes regisztrációt követően, egy </a:t>
            </a:r>
            <a:r>
              <a:rPr lang="hu-HU" sz="1600" b="1" dirty="0">
                <a:latin typeface="Cambria" panose="02040503050406030204" pitchFamily="18" charset="0"/>
              </a:rPr>
              <a:t>regisztrációt visszaigazoló e-mailt </a:t>
            </a:r>
            <a:r>
              <a:rPr lang="hu-HU" sz="1600" dirty="0">
                <a:latin typeface="Cambria" panose="02040503050406030204" pitchFamily="18" charset="0"/>
              </a:rPr>
              <a:t>küld a rendszer a megadott </a:t>
            </a:r>
            <a:r>
              <a:rPr lang="hu-HU" sz="1600" b="1" dirty="0">
                <a:latin typeface="Cambria" panose="02040503050406030204" pitchFamily="18" charset="0"/>
              </a:rPr>
              <a:t>székhely e-mail címre</a:t>
            </a:r>
            <a:r>
              <a:rPr lang="hu-HU" sz="1600" dirty="0">
                <a:latin typeface="Cambria" panose="02040503050406030204" pitchFamily="18" charset="0"/>
              </a:rPr>
              <a:t>. A visszaigazoló e-mailben egy </a:t>
            </a:r>
            <a:r>
              <a:rPr lang="hu-HU" sz="1600" b="1" dirty="0">
                <a:latin typeface="Cambria" panose="02040503050406030204" pitchFamily="18" charset="0"/>
              </a:rPr>
              <a:t>aktiváló link </a:t>
            </a:r>
            <a:r>
              <a:rPr lang="hu-HU" sz="1600" dirty="0">
                <a:latin typeface="Cambria" panose="02040503050406030204" pitchFamily="18" charset="0"/>
              </a:rPr>
              <a:t>található. </a:t>
            </a:r>
            <a:r>
              <a:rPr lang="hu-HU" sz="1600" b="1" dirty="0">
                <a:latin typeface="Cambria" panose="02040503050406030204" pitchFamily="18" charset="0"/>
              </a:rPr>
              <a:t>Kattintson a linkre vagy másolja a böngésző címsorába.</a:t>
            </a:r>
            <a:r>
              <a:rPr lang="hu-HU" sz="1600" dirty="0">
                <a:latin typeface="Cambria" panose="02040503050406030204" pitchFamily="18" charset="0"/>
              </a:rPr>
              <a:t> Sikeres aktiválás után a felhasználónév – jelszó páros már használható a NIR-be történő belépéshez.</a:t>
            </a:r>
            <a:r>
              <a:rPr lang="hu-HU" dirty="0"/>
              <a:t> </a:t>
            </a:r>
          </a:p>
          <a:p>
            <a:r>
              <a:rPr lang="hu-HU" sz="1600" dirty="0">
                <a:latin typeface="Cambria" panose="02040503050406030204" pitchFamily="18" charset="0"/>
              </a:rPr>
              <a:t>A regisztrációt követően a rendszer egy </a:t>
            </a:r>
            <a:r>
              <a:rPr lang="hu-HU" sz="1600" b="1" dirty="0">
                <a:latin typeface="Cambria" panose="02040503050406030204" pitchFamily="18" charset="0"/>
              </a:rPr>
              <a:t>„Adathasználati hozzájárulás” e-mail</a:t>
            </a:r>
            <a:r>
              <a:rPr lang="hu-HU" sz="1600" dirty="0">
                <a:latin typeface="Cambria" panose="02040503050406030204" pitchFamily="18" charset="0"/>
              </a:rPr>
              <a:t>-t is küld </a:t>
            </a:r>
            <a:r>
              <a:rPr lang="hu-HU" sz="1600" b="1" dirty="0">
                <a:latin typeface="Cambria" panose="02040503050406030204" pitchFamily="18" charset="0"/>
              </a:rPr>
              <a:t>az összes regisztrációban rögzített magánszemély címére</a:t>
            </a:r>
            <a:r>
              <a:rPr lang="hu-HU" sz="1600" dirty="0">
                <a:latin typeface="Cambria" panose="02040503050406030204" pitchFamily="18" charset="0"/>
              </a:rPr>
              <a:t>. Az e-mailek egy egyedi linket tartalmaznak, a linkre kattintva minden magánszemély megadhatja hozzájárulását. </a:t>
            </a:r>
          </a:p>
          <a:p>
            <a:r>
              <a:rPr lang="hu-HU" sz="1600" b="1" dirty="0">
                <a:solidFill>
                  <a:schemeClr val="accent5"/>
                </a:solidFill>
                <a:latin typeface="Cambria" panose="02040503050406030204" pitchFamily="18" charset="0"/>
              </a:rPr>
              <a:t>Figyelem! A közvetlenül érintett személyek hozzájárulásának megadása nélkül a NIR rendszerben pályázat rögzítésére nincs lehetőség, csak a regisztrációs adatok módosítására. </a:t>
            </a:r>
            <a:r>
              <a:rPr lang="hu-HU" sz="1600" dirty="0">
                <a:latin typeface="Cambria" panose="02040503050406030204" pitchFamily="18" charset="0"/>
              </a:rPr>
              <a:t>Ez esetben belépéskor az alábbi felugró képernyőt láthatja: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90A23449-A5A2-4E3C-A716-A02458504B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5016" y="3335554"/>
            <a:ext cx="7824655" cy="3405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0393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8954" y="458876"/>
            <a:ext cx="1543446" cy="567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535357" y="223469"/>
            <a:ext cx="2792559" cy="5909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hu-HU" sz="3600" b="1" dirty="0">
                <a:solidFill>
                  <a:srgbClr val="90C2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Regisztráció</a:t>
            </a:r>
          </a:p>
        </p:txBody>
      </p:sp>
      <p:sp>
        <p:nvSpPr>
          <p:cNvPr id="3" name="Rectangle 2"/>
          <p:cNvSpPr/>
          <p:nvPr/>
        </p:nvSpPr>
        <p:spPr>
          <a:xfrm>
            <a:off x="740846" y="814400"/>
            <a:ext cx="90054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600" b="1" dirty="0">
                <a:latin typeface="Cambria" panose="02040503050406030204" pitchFamily="18" charset="0"/>
              </a:rPr>
              <a:t>Adatkezelési hozzájárulás</a:t>
            </a:r>
          </a:p>
          <a:p>
            <a:r>
              <a:rPr lang="hu-HU" sz="1600" dirty="0">
                <a:latin typeface="Cambria" panose="02040503050406030204" pitchFamily="18" charset="0"/>
              </a:rPr>
              <a:t>Az érintett magánszemélyek az adatkezelési hozzájárulásukat a személyes e-mailben található linkre kattintva tehetik meg. 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7D94ADB7-8493-4531-B74F-041DC910AA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0846" y="1645397"/>
            <a:ext cx="8487130" cy="5212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7582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8954" y="458876"/>
            <a:ext cx="1543446" cy="567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31793" y="429249"/>
            <a:ext cx="3799695" cy="5909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hu-HU" sz="3600" b="1" dirty="0">
                <a:solidFill>
                  <a:srgbClr val="90C2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Pályázat beadása</a:t>
            </a:r>
          </a:p>
        </p:txBody>
      </p:sp>
      <p:sp>
        <p:nvSpPr>
          <p:cNvPr id="3" name="Rectangle 2"/>
          <p:cNvSpPr/>
          <p:nvPr/>
        </p:nvSpPr>
        <p:spPr>
          <a:xfrm>
            <a:off x="778169" y="1026336"/>
            <a:ext cx="90054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600" dirty="0">
                <a:latin typeface="Cambria" panose="02040503050406030204" pitchFamily="18" charset="0"/>
              </a:rPr>
              <a:t>Új pályázat beadásához első lépésben a „</a:t>
            </a:r>
            <a:r>
              <a:rPr lang="hu-HU" sz="1600" b="1" dirty="0">
                <a:latin typeface="Cambria" panose="02040503050406030204" pitchFamily="18" charset="0"/>
              </a:rPr>
              <a:t>Pályázatok/Kérelmek” </a:t>
            </a:r>
            <a:r>
              <a:rPr lang="hu-HU" sz="1600" dirty="0">
                <a:latin typeface="Cambria" panose="02040503050406030204" pitchFamily="18" charset="0"/>
              </a:rPr>
              <a:t>menüből válassza ki az „</a:t>
            </a:r>
            <a:r>
              <a:rPr lang="hu-HU" sz="1600" b="1" dirty="0">
                <a:latin typeface="Cambria" panose="02040503050406030204" pitchFamily="18" charset="0"/>
              </a:rPr>
              <a:t>Új pályázat/kérelem rögzítése”</a:t>
            </a:r>
            <a:r>
              <a:rPr lang="hu-HU" sz="1600" dirty="0">
                <a:latin typeface="Cambria" panose="02040503050406030204" pitchFamily="18" charset="0"/>
              </a:rPr>
              <a:t> menüpontot. 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37E5CE88-7128-4EF1-9A3C-4BA122D355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890" y="1813210"/>
            <a:ext cx="10433026" cy="2665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2638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8954" y="458876"/>
            <a:ext cx="1543446" cy="567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31793" y="429249"/>
            <a:ext cx="3799695" cy="5909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hu-HU" sz="3600" b="1" dirty="0">
                <a:solidFill>
                  <a:srgbClr val="90C2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Pályázat beadása</a:t>
            </a:r>
          </a:p>
        </p:txBody>
      </p:sp>
      <p:sp>
        <p:nvSpPr>
          <p:cNvPr id="3" name="Rectangle 2"/>
          <p:cNvSpPr/>
          <p:nvPr/>
        </p:nvSpPr>
        <p:spPr>
          <a:xfrm>
            <a:off x="778169" y="1026336"/>
            <a:ext cx="90054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600" dirty="0">
                <a:latin typeface="Cambria" panose="02040503050406030204" pitchFamily="18" charset="0"/>
              </a:rPr>
              <a:t>A legördülő listákból kell kiválasztani, hogy melyik </a:t>
            </a:r>
            <a:r>
              <a:rPr lang="hu-HU" sz="1600" b="1" dirty="0">
                <a:latin typeface="Cambria" panose="02040503050406030204" pitchFamily="18" charset="0"/>
              </a:rPr>
              <a:t>program</a:t>
            </a:r>
            <a:r>
              <a:rPr lang="hu-HU" sz="1600" dirty="0">
                <a:latin typeface="Cambria" panose="02040503050406030204" pitchFamily="18" charset="0"/>
              </a:rPr>
              <a:t>, melyik </a:t>
            </a:r>
            <a:r>
              <a:rPr lang="hu-HU" sz="1600" b="1" dirty="0">
                <a:latin typeface="Cambria" panose="02040503050406030204" pitchFamily="18" charset="0"/>
              </a:rPr>
              <a:t>pályázati felhívás</a:t>
            </a:r>
            <a:r>
              <a:rPr lang="hu-HU" sz="1600" dirty="0">
                <a:latin typeface="Cambria" panose="02040503050406030204" pitchFamily="18" charset="0"/>
              </a:rPr>
              <a:t>ának, melyik </a:t>
            </a:r>
            <a:r>
              <a:rPr lang="hu-HU" sz="1600" b="1" dirty="0">
                <a:latin typeface="Cambria" panose="02040503050406030204" pitchFamily="18" charset="0"/>
              </a:rPr>
              <a:t>pályázat tárgyára </a:t>
            </a:r>
            <a:r>
              <a:rPr lang="hu-HU" sz="1600" dirty="0">
                <a:latin typeface="Cambria" panose="02040503050406030204" pitchFamily="18" charset="0"/>
              </a:rPr>
              <a:t>kívánunk pályázatot benyújtani. </a:t>
            </a:r>
          </a:p>
          <a:p>
            <a:r>
              <a:rPr lang="hu-HU" sz="1600" dirty="0">
                <a:latin typeface="Cambria" panose="02040503050406030204" pitchFamily="18" charset="0"/>
              </a:rPr>
              <a:t>A választható mezőkben csak azok a felhívások jelennek meg, amelyekre beadhatjuk a pályázatunkat és melyeknek a benyújtási időszaka még nem járt le.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7E0F89FE-1535-46C3-8160-8C9A7A87D0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727" y="2103554"/>
            <a:ext cx="9568989" cy="4249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2395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8954" y="458876"/>
            <a:ext cx="1543446" cy="567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31793" y="429249"/>
            <a:ext cx="3799695" cy="5909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hu-HU" sz="3600" b="1" dirty="0">
                <a:solidFill>
                  <a:srgbClr val="90C2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Pályázat beadása</a:t>
            </a:r>
          </a:p>
        </p:txBody>
      </p:sp>
      <p:sp>
        <p:nvSpPr>
          <p:cNvPr id="3" name="Rectangle 2"/>
          <p:cNvSpPr/>
          <p:nvPr/>
        </p:nvSpPr>
        <p:spPr>
          <a:xfrm>
            <a:off x="778169" y="1026336"/>
            <a:ext cx="9005456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hu-HU" sz="1600" b="1" dirty="0">
                <a:latin typeface="Cambria" panose="02040503050406030204" pitchFamily="18" charset="0"/>
              </a:rPr>
              <a:t>Pályázati adatlap kitöltése</a:t>
            </a:r>
          </a:p>
          <a:p>
            <a:r>
              <a:rPr lang="hu-HU" sz="1600" dirty="0">
                <a:latin typeface="Cambria" panose="02040503050406030204" pitchFamily="18" charset="0"/>
                <a:ea typeface="Cambria" panose="02040503050406030204" pitchFamily="18" charset="0"/>
              </a:rPr>
              <a:t>Ebben az állapotban a pályázatunk a rendszerben már mentésre került, ezért bármikor folytathatjuk az űrlapok kitöltését. Amennyiben kilépünk a Főoldalra, akkor a pályázat már megtalálható az </a:t>
            </a:r>
            <a:r>
              <a:rPr lang="hu-HU" sz="1600" b="1" dirty="0">
                <a:latin typeface="Cambria" panose="02040503050406030204" pitchFamily="18" charset="0"/>
                <a:ea typeface="Cambria" panose="02040503050406030204" pitchFamily="18" charset="0"/>
              </a:rPr>
              <a:t>Aktuális feladatok </a:t>
            </a:r>
            <a:r>
              <a:rPr lang="hu-HU" sz="1600" dirty="0">
                <a:latin typeface="Cambria" panose="02040503050406030204" pitchFamily="18" charset="0"/>
                <a:ea typeface="Cambria" panose="02040503050406030204" pitchFamily="18" charset="0"/>
              </a:rPr>
              <a:t>listában. Innen a sor végén található ceruza ikonnal tudjuk megnyitni a pályázatot és folytatni az adatok kitöltését, vagy a menüsorból válasszuk a </a:t>
            </a:r>
            <a:r>
              <a:rPr lang="hu-HU" sz="1600" b="1" dirty="0">
                <a:latin typeface="Cambria" panose="02040503050406030204" pitchFamily="18" charset="0"/>
                <a:ea typeface="Cambria" panose="02040503050406030204" pitchFamily="18" charset="0"/>
              </a:rPr>
              <a:t>Pályázatok/Kérelmek </a:t>
            </a:r>
            <a:r>
              <a:rPr lang="hu-HU" sz="1600" dirty="0">
                <a:latin typeface="Cambria" panose="02040503050406030204" pitchFamily="18" charset="0"/>
                <a:ea typeface="Cambria" panose="02040503050406030204" pitchFamily="18" charset="0"/>
              </a:rPr>
              <a:t>menü, </a:t>
            </a:r>
            <a:r>
              <a:rPr lang="hu-HU" sz="1600" b="1" dirty="0">
                <a:latin typeface="Cambria" panose="02040503050406030204" pitchFamily="18" charset="0"/>
                <a:ea typeface="Cambria" panose="02040503050406030204" pitchFamily="18" charset="0"/>
              </a:rPr>
              <a:t>Folyamatban lévő pályázat/kérelem feladataim </a:t>
            </a:r>
            <a:r>
              <a:rPr lang="hu-HU" sz="1600" dirty="0">
                <a:latin typeface="Cambria" panose="02040503050406030204" pitchFamily="18" charset="0"/>
                <a:ea typeface="Cambria" panose="02040503050406030204" pitchFamily="18" charset="0"/>
              </a:rPr>
              <a:t>menüpontot és a találati listában kattintsunk a sor végén található ceruza ikonra.</a:t>
            </a:r>
            <a:r>
              <a:rPr lang="hu-HU" sz="1600" dirty="0"/>
              <a:t> </a:t>
            </a:r>
            <a:endParaRPr lang="hu-HU" sz="1600" b="1" dirty="0">
              <a:latin typeface="Cambria" panose="02040503050406030204" pitchFamily="18" charset="0"/>
            </a:endParaRP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21AC8541-E7ED-4E92-9601-E5587E7A34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174" y="2919162"/>
            <a:ext cx="9807826" cy="284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5946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8954" y="458876"/>
            <a:ext cx="1543446" cy="567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31793" y="429249"/>
            <a:ext cx="3799695" cy="5909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hu-HU" sz="3600" b="1" dirty="0">
                <a:solidFill>
                  <a:srgbClr val="90C2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Pályázat beadása</a:t>
            </a:r>
          </a:p>
        </p:txBody>
      </p:sp>
      <p:sp>
        <p:nvSpPr>
          <p:cNvPr id="3" name="Rectangle 2"/>
          <p:cNvSpPr/>
          <p:nvPr/>
        </p:nvSpPr>
        <p:spPr>
          <a:xfrm>
            <a:off x="778169" y="1026336"/>
            <a:ext cx="9005456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hu-HU" sz="1600" b="1" dirty="0">
                <a:latin typeface="Cambria" panose="02040503050406030204" pitchFamily="18" charset="0"/>
              </a:rPr>
              <a:t>Pályázati adatlap kitöltése</a:t>
            </a:r>
          </a:p>
          <a:p>
            <a:r>
              <a:rPr lang="hu-HU" sz="1600" dirty="0">
                <a:latin typeface="Cambria" panose="02040503050406030204" pitchFamily="18" charset="0"/>
                <a:ea typeface="Cambria" panose="02040503050406030204" pitchFamily="18" charset="0"/>
              </a:rPr>
              <a:t>Ebben az állapotban a pályázatunk a rendszerben már mentésre került, ezért bármikor folytathatjuk az űrlapok kitöltését. Amennyiben kilépünk a Főoldalra, akkor a pályázat már megtalálható az </a:t>
            </a:r>
            <a:r>
              <a:rPr lang="hu-HU" sz="1600" b="1" dirty="0">
                <a:latin typeface="Cambria" panose="02040503050406030204" pitchFamily="18" charset="0"/>
                <a:ea typeface="Cambria" panose="02040503050406030204" pitchFamily="18" charset="0"/>
              </a:rPr>
              <a:t>Aktuális feladatok </a:t>
            </a:r>
            <a:r>
              <a:rPr lang="hu-HU" sz="1600" dirty="0">
                <a:latin typeface="Cambria" panose="02040503050406030204" pitchFamily="18" charset="0"/>
                <a:ea typeface="Cambria" panose="02040503050406030204" pitchFamily="18" charset="0"/>
              </a:rPr>
              <a:t>listában. Innen a sor végén található ceruza ikonnal tudjuk megnyitni a pályázatot és folytatni az adatok kitöltését, vagy a menüsorból válasszuk a </a:t>
            </a:r>
            <a:r>
              <a:rPr lang="hu-HU" sz="1600" b="1" dirty="0">
                <a:latin typeface="Cambria" panose="02040503050406030204" pitchFamily="18" charset="0"/>
                <a:ea typeface="Cambria" panose="02040503050406030204" pitchFamily="18" charset="0"/>
              </a:rPr>
              <a:t>Pályázatok/Kérelmek </a:t>
            </a:r>
            <a:r>
              <a:rPr lang="hu-HU" sz="1600" dirty="0">
                <a:latin typeface="Cambria" panose="02040503050406030204" pitchFamily="18" charset="0"/>
                <a:ea typeface="Cambria" panose="02040503050406030204" pitchFamily="18" charset="0"/>
              </a:rPr>
              <a:t>menü, </a:t>
            </a:r>
            <a:r>
              <a:rPr lang="hu-HU" sz="1600" b="1" dirty="0">
                <a:latin typeface="Cambria" panose="02040503050406030204" pitchFamily="18" charset="0"/>
                <a:ea typeface="Cambria" panose="02040503050406030204" pitchFamily="18" charset="0"/>
              </a:rPr>
              <a:t>Folyamatban lévő pályázat/kérelem feladataim </a:t>
            </a:r>
            <a:r>
              <a:rPr lang="hu-HU" sz="1600" dirty="0">
                <a:latin typeface="Cambria" panose="02040503050406030204" pitchFamily="18" charset="0"/>
                <a:ea typeface="Cambria" panose="02040503050406030204" pitchFamily="18" charset="0"/>
              </a:rPr>
              <a:t>menüpontot és a találati listában kattintsunk a sor végén található ceruza ikonra.</a:t>
            </a:r>
            <a:r>
              <a:rPr lang="hu-HU" sz="1600" dirty="0"/>
              <a:t> </a:t>
            </a:r>
            <a:endParaRPr lang="hu-HU" sz="1600" b="1" dirty="0">
              <a:latin typeface="Cambria" panose="02040503050406030204" pitchFamily="18" charset="0"/>
            </a:endParaRP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21AC8541-E7ED-4E92-9601-E5587E7A34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174" y="2919162"/>
            <a:ext cx="9807826" cy="284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7426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8954" y="458876"/>
            <a:ext cx="1543446" cy="567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31793" y="429249"/>
            <a:ext cx="3799695" cy="5909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hu-HU" sz="3600" b="1" dirty="0">
                <a:solidFill>
                  <a:srgbClr val="90C2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Pályázat beadása</a:t>
            </a:r>
          </a:p>
        </p:txBody>
      </p:sp>
      <p:sp>
        <p:nvSpPr>
          <p:cNvPr id="3" name="Rectangle 2"/>
          <p:cNvSpPr/>
          <p:nvPr/>
        </p:nvSpPr>
        <p:spPr>
          <a:xfrm>
            <a:off x="778169" y="1026336"/>
            <a:ext cx="90054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hu-HU" sz="1600" b="1" dirty="0">
                <a:latin typeface="Cambria" panose="02040503050406030204" pitchFamily="18" charset="0"/>
              </a:rPr>
              <a:t>Alapadatok</a:t>
            </a:r>
            <a:r>
              <a:rPr lang="hu-HU" sz="1600" dirty="0"/>
              <a:t> </a:t>
            </a:r>
            <a:endParaRPr lang="hu-HU" sz="1600" b="1" dirty="0">
              <a:latin typeface="Cambria" panose="02040503050406030204" pitchFamily="18" charset="0"/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450459AD-235B-44C8-80A2-BEA5FA3C06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8168" y="1364890"/>
            <a:ext cx="7628713" cy="5394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661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43643"/>
          </a:xfrm>
        </p:spPr>
        <p:txBody>
          <a:bodyPr>
            <a:normAutofit/>
          </a:bodyPr>
          <a:lstStyle/>
          <a:p>
            <a:pPr algn="ctr"/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ÖSSZEVONT PÁLYÁZATI KIÍRÁS</a:t>
            </a:r>
          </a:p>
        </p:txBody>
      </p:sp>
      <p:pic>
        <p:nvPicPr>
          <p:cNvPr id="3" name="Kép hely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9" r="7129"/>
          <a:stretch>
            <a:fillRect/>
          </a:stretch>
        </p:blipFill>
        <p:spPr>
          <a:xfrm>
            <a:off x="9841889" y="130098"/>
            <a:ext cx="2253371" cy="828907"/>
          </a:xfrm>
          <a:prstGeom prst="rect">
            <a:avLst/>
          </a:prstGeom>
        </p:spPr>
      </p:pic>
      <p:sp>
        <p:nvSpPr>
          <p:cNvPr id="4" name="Téglalap 3"/>
          <p:cNvSpPr/>
          <p:nvPr/>
        </p:nvSpPr>
        <p:spPr>
          <a:xfrm>
            <a:off x="819150" y="1556675"/>
            <a:ext cx="866775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dirty="0">
                <a:latin typeface="Cambria" panose="02040503050406030204" pitchFamily="18" charset="0"/>
              </a:rPr>
              <a:t>Célja, hogy a pályázó részére egyszerűbbé váljon a támogatási igény benyújtása: egy pályázati adatlap kitöltésével van lehetőség:</a:t>
            </a:r>
          </a:p>
          <a:p>
            <a:pPr algn="just"/>
            <a:endParaRPr lang="hu-HU" dirty="0">
              <a:latin typeface="Cambria" panose="020405030504060302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b="1" dirty="0">
                <a:latin typeface="Cambria" panose="02040503050406030204" pitchFamily="18" charset="0"/>
              </a:rPr>
              <a:t>kizárólag működési </a:t>
            </a:r>
          </a:p>
          <a:p>
            <a:pPr algn="just"/>
            <a:r>
              <a:rPr lang="hu-HU" dirty="0">
                <a:latin typeface="Cambria" panose="02040503050406030204" pitchFamily="18" charset="0"/>
              </a:rPr>
              <a:t>	vagy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b="1" dirty="0">
                <a:latin typeface="Cambria" panose="02040503050406030204" pitchFamily="18" charset="0"/>
              </a:rPr>
              <a:t>„vegyes” (szakmai és működési költségeket is tartalmazó) </a:t>
            </a:r>
            <a:r>
              <a:rPr lang="hu-HU" dirty="0">
                <a:latin typeface="Cambria" panose="02040503050406030204" pitchFamily="18" charset="0"/>
              </a:rPr>
              <a:t>pályázat benyújtására.</a:t>
            </a:r>
          </a:p>
          <a:p>
            <a:pPr algn="just"/>
            <a:endParaRPr lang="hu-HU" dirty="0">
              <a:latin typeface="Cambria" panose="02040503050406030204" pitchFamily="18" charset="0"/>
            </a:endParaRPr>
          </a:p>
          <a:p>
            <a:pPr algn="just"/>
            <a:r>
              <a:rPr lang="hu-HU" dirty="0">
                <a:latin typeface="Cambria" panose="02040503050406030204" pitchFamily="18" charset="0"/>
              </a:rPr>
              <a:t>Pályázat benyújtására jogosultak (hatókörtől függetlenül):</a:t>
            </a:r>
          </a:p>
          <a:p>
            <a:pPr algn="just"/>
            <a:endParaRPr lang="hu-HU" dirty="0">
              <a:latin typeface="Cambria" panose="020405030504060302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dirty="0">
                <a:latin typeface="Cambria" panose="02040503050406030204" pitchFamily="18" charset="0"/>
              </a:rPr>
              <a:t>egyesület,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dirty="0">
                <a:latin typeface="Cambria" panose="02040503050406030204" pitchFamily="18" charset="0"/>
              </a:rPr>
              <a:t>alapítvány,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dirty="0">
                <a:latin typeface="Cambria" panose="02040503050406030204" pitchFamily="18" charset="0"/>
              </a:rPr>
              <a:t>szövetség,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dirty="0">
                <a:latin typeface="Cambria" panose="02040503050406030204" pitchFamily="18" charset="0"/>
              </a:rPr>
              <a:t>speciális esetekben határon túli civil szervezet pályázhat.</a:t>
            </a:r>
          </a:p>
          <a:p>
            <a:pPr algn="just"/>
            <a:endParaRPr lang="hu-HU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91489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8954" y="458876"/>
            <a:ext cx="1543446" cy="567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31793" y="429249"/>
            <a:ext cx="3799695" cy="5909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hu-HU" sz="3600" b="1" dirty="0">
                <a:solidFill>
                  <a:srgbClr val="90C2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Pályázat beadása</a:t>
            </a:r>
          </a:p>
        </p:txBody>
      </p:sp>
      <p:sp>
        <p:nvSpPr>
          <p:cNvPr id="3" name="Rectangle 2"/>
          <p:cNvSpPr/>
          <p:nvPr/>
        </p:nvSpPr>
        <p:spPr>
          <a:xfrm>
            <a:off x="778169" y="1026336"/>
            <a:ext cx="9005456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hu-HU" sz="1600" b="1" dirty="0">
                <a:latin typeface="Cambria" panose="02040503050406030204" pitchFamily="18" charset="0"/>
              </a:rPr>
              <a:t>Törzsadatok</a:t>
            </a:r>
          </a:p>
          <a:p>
            <a:pPr>
              <a:spcAft>
                <a:spcPts val="600"/>
              </a:spcAft>
            </a:pPr>
            <a:r>
              <a:rPr lang="hu-HU" sz="1600" dirty="0">
                <a:latin typeface="Cambria" panose="02040503050406030204" pitchFamily="18" charset="0"/>
                <a:ea typeface="Cambria" panose="02040503050406030204" pitchFamily="18" charset="0"/>
              </a:rPr>
              <a:t>A „Törzsadatok”</a:t>
            </a:r>
            <a:r>
              <a:rPr lang="hu-HU" sz="1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u-HU" sz="1600" dirty="0">
                <a:latin typeface="Cambria" panose="02040503050406030204" pitchFamily="18" charset="0"/>
                <a:ea typeface="Cambria" panose="02040503050406030204" pitchFamily="18" charset="0"/>
              </a:rPr>
              <a:t>űrlap – a </a:t>
            </a:r>
            <a:r>
              <a:rPr lang="hu-HU" sz="1600" b="1" dirty="0">
                <a:latin typeface="Cambria" panose="02040503050406030204" pitchFamily="18" charset="0"/>
                <a:ea typeface="Cambria" panose="02040503050406030204" pitchFamily="18" charset="0"/>
              </a:rPr>
              <a:t>Kapcsolattartó adatai </a:t>
            </a:r>
            <a:r>
              <a:rPr lang="hu-HU" sz="1600" dirty="0">
                <a:latin typeface="Cambria" panose="02040503050406030204" pitchFamily="18" charset="0"/>
                <a:ea typeface="Cambria" panose="02040503050406030204" pitchFamily="18" charset="0"/>
              </a:rPr>
              <a:t>blokk kivételével – a regisztráció, illetve a legutóbbi pályázat/kérelem során megadott (aktualizált) adatok alapján </a:t>
            </a:r>
            <a:r>
              <a:rPr lang="hu-HU" sz="1600" b="1" dirty="0">
                <a:latin typeface="Cambria" panose="02040503050406030204" pitchFamily="18" charset="0"/>
                <a:ea typeface="Cambria" panose="02040503050406030204" pitchFamily="18" charset="0"/>
              </a:rPr>
              <a:t>automatikusan </a:t>
            </a:r>
            <a:r>
              <a:rPr lang="hu-HU" sz="1600" dirty="0">
                <a:latin typeface="Cambria" panose="02040503050406030204" pitchFamily="18" charset="0"/>
                <a:ea typeface="Cambria" panose="02040503050406030204" pitchFamily="18" charset="0"/>
              </a:rPr>
              <a:t>kitöltésre kerül.  </a:t>
            </a:r>
            <a:endParaRPr lang="hu-HU" sz="1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CFB1ACC9-F3E7-4338-8A44-31E9AA6EFF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8169" y="1863009"/>
            <a:ext cx="5641292" cy="4831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819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8954" y="458876"/>
            <a:ext cx="1543446" cy="567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31793" y="429249"/>
            <a:ext cx="3799695" cy="5909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hu-HU" sz="3600" b="1" dirty="0">
                <a:solidFill>
                  <a:srgbClr val="90C2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Pályázat beadása</a:t>
            </a:r>
          </a:p>
        </p:txBody>
      </p:sp>
      <p:sp>
        <p:nvSpPr>
          <p:cNvPr id="3" name="Rectangle 2"/>
          <p:cNvSpPr/>
          <p:nvPr/>
        </p:nvSpPr>
        <p:spPr>
          <a:xfrm>
            <a:off x="824822" y="923700"/>
            <a:ext cx="90054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hu-HU" sz="1600" b="1" dirty="0">
                <a:latin typeface="Cambria" panose="02040503050406030204" pitchFamily="18" charset="0"/>
              </a:rPr>
              <a:t>Törzsadatok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C2B83EF5-5244-4E1B-9148-EEFD996231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1460" y="1262254"/>
            <a:ext cx="7998101" cy="5438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088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8954" y="458876"/>
            <a:ext cx="1543446" cy="567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31793" y="429249"/>
            <a:ext cx="3799695" cy="5909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hu-HU" sz="3600" b="1" dirty="0">
                <a:solidFill>
                  <a:srgbClr val="90C2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Pályázat beadása</a:t>
            </a:r>
          </a:p>
        </p:txBody>
      </p:sp>
      <p:sp>
        <p:nvSpPr>
          <p:cNvPr id="3" name="Rectangle 2"/>
          <p:cNvSpPr/>
          <p:nvPr/>
        </p:nvSpPr>
        <p:spPr>
          <a:xfrm>
            <a:off x="824822" y="923700"/>
            <a:ext cx="90054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hu-HU" sz="1600" b="1" dirty="0">
                <a:latin typeface="Cambria" panose="02040503050406030204" pitchFamily="18" charset="0"/>
              </a:rPr>
              <a:t>Törzsadatok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46E7CA6F-8364-46C6-AC9A-D98DE48FD3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146" y="1262254"/>
            <a:ext cx="8582761" cy="5410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6768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8954" y="458876"/>
            <a:ext cx="1543446" cy="567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31793" y="429249"/>
            <a:ext cx="3799695" cy="5909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hu-HU" sz="3600" b="1" dirty="0">
                <a:solidFill>
                  <a:srgbClr val="90C2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Pályázat beadása</a:t>
            </a:r>
          </a:p>
        </p:txBody>
      </p:sp>
      <p:sp>
        <p:nvSpPr>
          <p:cNvPr id="3" name="Rectangle 2"/>
          <p:cNvSpPr/>
          <p:nvPr/>
        </p:nvSpPr>
        <p:spPr>
          <a:xfrm>
            <a:off x="824822" y="923700"/>
            <a:ext cx="9005456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hu-HU" sz="1600" b="1" dirty="0">
                <a:latin typeface="Cambria" panose="02040503050406030204" pitchFamily="18" charset="0"/>
              </a:rPr>
              <a:t>Törzsadatok</a:t>
            </a:r>
          </a:p>
          <a:p>
            <a:pPr>
              <a:spcAft>
                <a:spcPts val="600"/>
              </a:spcAft>
            </a:pPr>
            <a:r>
              <a:rPr lang="hu-HU" sz="1600" dirty="0">
                <a:latin typeface="Cambria" panose="02040503050406030204" pitchFamily="18" charset="0"/>
              </a:rPr>
              <a:t>Amennyiben a törzsadatban már szerepel bankszámla adat, akkor a rendszer automatikusan kitölti a törzsadatban szereplő adatokkal a banki adatok blokkot.</a:t>
            </a:r>
            <a:r>
              <a:rPr lang="hu-HU" dirty="0"/>
              <a:t> </a:t>
            </a:r>
            <a:endParaRPr lang="hu-HU" sz="1600" b="1" dirty="0">
              <a:latin typeface="Cambria" panose="02040503050406030204" pitchFamily="18" charset="0"/>
            </a:endParaRP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EAA7BB6F-9C59-43DF-965B-4213729AF3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0823" y="1893196"/>
            <a:ext cx="9807826" cy="3935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1477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8954" y="458876"/>
            <a:ext cx="1543446" cy="567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31793" y="429249"/>
            <a:ext cx="3799695" cy="5909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hu-HU" sz="3600" b="1" dirty="0">
                <a:solidFill>
                  <a:srgbClr val="90C2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Pályázat beadása</a:t>
            </a:r>
          </a:p>
        </p:txBody>
      </p:sp>
      <p:sp>
        <p:nvSpPr>
          <p:cNvPr id="3" name="Rectangle 2"/>
          <p:cNvSpPr/>
          <p:nvPr/>
        </p:nvSpPr>
        <p:spPr>
          <a:xfrm>
            <a:off x="824822" y="923700"/>
            <a:ext cx="90054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hu-HU" sz="1600" b="1" dirty="0">
                <a:latin typeface="Cambria" panose="02040503050406030204" pitchFamily="18" charset="0"/>
              </a:rPr>
              <a:t>Költségterv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394E328D-984A-4E5C-8B1D-62C6D8ADA7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916" y="1262254"/>
            <a:ext cx="7716280" cy="5411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0386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7267" y="494719"/>
            <a:ext cx="1543446" cy="567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Szövegdoboz 9"/>
          <p:cNvSpPr txBox="1"/>
          <p:nvPr/>
        </p:nvSpPr>
        <p:spPr>
          <a:xfrm>
            <a:off x="833030" y="494719"/>
            <a:ext cx="8758375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u="sng" dirty="0">
                <a:solidFill>
                  <a:srgbClr val="FF0000"/>
                </a:solidFill>
                <a:latin typeface="Cambria" panose="02040503050406030204" pitchFamily="18" charset="0"/>
              </a:rPr>
              <a:t>Figyelem!</a:t>
            </a:r>
          </a:p>
          <a:p>
            <a:pPr algn="just">
              <a:spcAft>
                <a:spcPts val="600"/>
              </a:spcAft>
            </a:pPr>
            <a:endParaRPr lang="hu-HU" sz="1400" dirty="0">
              <a:solidFill>
                <a:prstClr val="black"/>
              </a:solidFill>
              <a:latin typeface="Cambria" panose="020405030504060302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hu-HU" sz="1400" dirty="0">
                <a:solidFill>
                  <a:prstClr val="black"/>
                </a:solidFill>
                <a:latin typeface="Cambria" panose="02040503050406030204" pitchFamily="18" charset="0"/>
              </a:rPr>
              <a:t>Amit nem szabad figyelmen kívül hagyni: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hu-HU" sz="1400" dirty="0">
                <a:solidFill>
                  <a:prstClr val="black"/>
                </a:solidFill>
                <a:latin typeface="Cambria" panose="02040503050406030204" pitchFamily="18" charset="0"/>
              </a:rPr>
              <a:t>egy pályázó szervezet csak </a:t>
            </a:r>
            <a:r>
              <a:rPr lang="hu-HU" sz="1400" b="1" dirty="0">
                <a:solidFill>
                  <a:srgbClr val="FF0000"/>
                </a:solidFill>
                <a:latin typeface="Cambria" panose="02040503050406030204" pitchFamily="18" charset="0"/>
              </a:rPr>
              <a:t>egy</a:t>
            </a:r>
            <a:r>
              <a:rPr lang="hu-HU" sz="1400" dirty="0">
                <a:solidFill>
                  <a:prstClr val="black"/>
                </a:solidFill>
                <a:latin typeface="Cambria" panose="02040503050406030204" pitchFamily="18" charset="0"/>
              </a:rPr>
              <a:t> kategóriában nyújthat be pályázatot a 2020. októberében megjelenő, 2021. évi NEA kiírások esetében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hu-HU" sz="1400" dirty="0">
                <a:solidFill>
                  <a:prstClr val="black"/>
                </a:solidFill>
                <a:latin typeface="Cambria" panose="02040503050406030204" pitchFamily="18" charset="0"/>
              </a:rPr>
              <a:t>az </a:t>
            </a:r>
            <a:r>
              <a:rPr lang="hu-HU" sz="1400" b="1" dirty="0">
                <a:solidFill>
                  <a:srgbClr val="FF0000"/>
                </a:solidFill>
                <a:latin typeface="Cambria" panose="02040503050406030204" pitchFamily="18" charset="0"/>
              </a:rPr>
              <a:t>egyszerűsített</a:t>
            </a:r>
            <a:r>
              <a:rPr lang="hu-HU" sz="1400" dirty="0">
                <a:solidFill>
                  <a:prstClr val="black"/>
                </a:solidFill>
                <a:latin typeface="Cambria" panose="02040503050406030204" pitchFamily="18" charset="0"/>
              </a:rPr>
              <a:t> kiírás pályázói felületei az összevontak zárása után nyílnak meg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hu-HU" sz="1400" dirty="0">
                <a:solidFill>
                  <a:prstClr val="black"/>
                </a:solidFill>
                <a:latin typeface="Cambria" panose="02040503050406030204" pitchFamily="18" charset="0"/>
              </a:rPr>
              <a:t>az egyszerűsített kiírás esetében utolsó két lezárt üzleti évről szóló számviteli beszámoló szükséges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hu-HU" sz="1400" dirty="0">
                <a:solidFill>
                  <a:prstClr val="black"/>
                </a:solidFill>
                <a:latin typeface="Cambria" panose="02040503050406030204" pitchFamily="18" charset="0"/>
              </a:rPr>
              <a:t>éves összes bevétel: egyszerűsített esetében 5 m Ft-os korlát, mindkét vizsgált beszámoló esetében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hu-HU" sz="1400" dirty="0">
                <a:solidFill>
                  <a:prstClr val="black"/>
                </a:solidFill>
                <a:latin typeface="Cambria" panose="02040503050406030204" pitchFamily="18" charset="0"/>
              </a:rPr>
              <a:t>egy pályázó szervezet </a:t>
            </a:r>
            <a:r>
              <a:rPr lang="hu-HU" sz="1400" b="1" dirty="0">
                <a:solidFill>
                  <a:srgbClr val="FF0000"/>
                </a:solidFill>
                <a:latin typeface="Cambria" panose="02040503050406030204" pitchFamily="18" charset="0"/>
              </a:rPr>
              <a:t>egy</a:t>
            </a:r>
            <a:r>
              <a:rPr lang="hu-HU" sz="1400" dirty="0">
                <a:solidFill>
                  <a:prstClr val="black"/>
                </a:solidFill>
                <a:latin typeface="Cambria" panose="02040503050406030204" pitchFamily="18" charset="0"/>
              </a:rPr>
              <a:t> pályázatot nyújthat be az egyszerűsített pályázati kategóriák esetében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hu-HU" sz="1400" dirty="0">
                <a:solidFill>
                  <a:prstClr val="black"/>
                </a:solidFill>
                <a:latin typeface="Cambria" panose="02040503050406030204" pitchFamily="18" charset="0"/>
              </a:rPr>
              <a:t>egyszerűsített pályázatot csak Magyarországon bejegyzett civil szervezet adhat be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hu-HU" sz="1400" dirty="0">
                <a:solidFill>
                  <a:prstClr val="black"/>
                </a:solidFill>
                <a:latin typeface="Cambria" panose="02040503050406030204" pitchFamily="18" charset="0"/>
              </a:rPr>
              <a:t>a Magyarországon bejegyzett civil szervezet adatait az </a:t>
            </a:r>
            <a:r>
              <a:rPr lang="hu-HU" sz="1400" b="1" dirty="0">
                <a:solidFill>
                  <a:srgbClr val="FF0000"/>
                </a:solidFill>
                <a:latin typeface="Cambria" panose="02040503050406030204" pitchFamily="18" charset="0"/>
              </a:rPr>
              <a:t>Országos Bírósági Hivatal </a:t>
            </a:r>
            <a:r>
              <a:rPr lang="hu-HU" sz="1400" dirty="0">
                <a:solidFill>
                  <a:prstClr val="black"/>
                </a:solidFill>
                <a:latin typeface="Cambria" panose="02040503050406030204" pitchFamily="18" charset="0"/>
              </a:rPr>
              <a:t>honlapján a Civil Szervezetek Névjegyzékével </a:t>
            </a:r>
            <a:r>
              <a:rPr lang="hu-HU" sz="1400" b="1" dirty="0">
                <a:solidFill>
                  <a:srgbClr val="FF0000"/>
                </a:solidFill>
                <a:latin typeface="Cambria" panose="02040503050406030204" pitchFamily="18" charset="0"/>
              </a:rPr>
              <a:t>szükséges egyeztetni</a:t>
            </a:r>
            <a:r>
              <a:rPr lang="hu-HU" sz="1400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hu-HU" sz="1400" dirty="0">
                <a:solidFill>
                  <a:prstClr val="black"/>
                </a:solidFill>
                <a:latin typeface="Cambria" panose="02040503050406030204" pitchFamily="18" charset="0"/>
              </a:rPr>
              <a:t>pályázat</a:t>
            </a:r>
            <a:r>
              <a:rPr lang="hu-HU" sz="14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hu-HU" sz="1400" b="1" dirty="0">
                <a:solidFill>
                  <a:srgbClr val="FF0000"/>
                </a:solidFill>
                <a:latin typeface="Cambria" panose="02040503050406030204" pitchFamily="18" charset="0"/>
              </a:rPr>
              <a:t>beadása napjáig</a:t>
            </a:r>
            <a:r>
              <a:rPr lang="hu-HU" sz="1400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hu-HU" sz="1400" dirty="0">
                <a:solidFill>
                  <a:prstClr val="black"/>
                </a:solidFill>
                <a:latin typeface="Cambria" panose="02040503050406030204" pitchFamily="18" charset="0"/>
              </a:rPr>
              <a:t>a pályázónak egyszeri és egy összegű </a:t>
            </a:r>
            <a:r>
              <a:rPr lang="hu-HU" sz="1400" b="1" dirty="0">
                <a:solidFill>
                  <a:srgbClr val="FF0000"/>
                </a:solidFill>
                <a:latin typeface="Cambria" panose="02040503050406030204" pitchFamily="18" charset="0"/>
              </a:rPr>
              <a:t>pályázati díjat </a:t>
            </a:r>
            <a:r>
              <a:rPr lang="hu-HU" sz="1400" dirty="0">
                <a:solidFill>
                  <a:prstClr val="black"/>
                </a:solidFill>
                <a:latin typeface="Cambria" panose="02040503050406030204" pitchFamily="18" charset="0"/>
              </a:rPr>
              <a:t>kell megfizetnie kizárólag banki átutalással 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hu-HU" sz="1400" dirty="0">
                <a:solidFill>
                  <a:prstClr val="black"/>
                </a:solidFill>
                <a:latin typeface="Cambria" panose="02040503050406030204" pitchFamily="18" charset="0"/>
              </a:rPr>
              <a:t>azon pályázatok, amelyek </a:t>
            </a:r>
            <a:r>
              <a:rPr lang="hu-HU" sz="1400" b="1" dirty="0">
                <a:solidFill>
                  <a:srgbClr val="FF0000"/>
                </a:solidFill>
                <a:latin typeface="Cambria" panose="02040503050406030204" pitchFamily="18" charset="0"/>
              </a:rPr>
              <a:t>határidőben nem kerülnek véglegesítésre</a:t>
            </a:r>
            <a:r>
              <a:rPr lang="hu-HU" sz="1400" dirty="0">
                <a:solidFill>
                  <a:prstClr val="black"/>
                </a:solidFill>
                <a:latin typeface="Cambria" panose="02040503050406030204" pitchFamily="18" charset="0"/>
              </a:rPr>
              <a:t>, </a:t>
            </a:r>
            <a:r>
              <a:rPr lang="hu-HU" sz="1400" b="1" dirty="0">
                <a:solidFill>
                  <a:srgbClr val="FF0000"/>
                </a:solidFill>
                <a:latin typeface="Cambria" panose="02040503050406030204" pitchFamily="18" charset="0"/>
              </a:rPr>
              <a:t>nem</a:t>
            </a:r>
            <a:r>
              <a:rPr lang="hu-HU" sz="1400" dirty="0">
                <a:solidFill>
                  <a:prstClr val="black"/>
                </a:solidFill>
                <a:latin typeface="Cambria" panose="02040503050406030204" pitchFamily="18" charset="0"/>
              </a:rPr>
              <a:t> minősülnek </a:t>
            </a:r>
            <a:r>
              <a:rPr lang="hu-HU" sz="1400" b="1" dirty="0">
                <a:solidFill>
                  <a:srgbClr val="FF0000"/>
                </a:solidFill>
                <a:latin typeface="Cambria" panose="02040503050406030204" pitchFamily="18" charset="0"/>
              </a:rPr>
              <a:t>benyújtott</a:t>
            </a:r>
            <a:r>
              <a:rPr lang="hu-HU" sz="1400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hu-HU" sz="1400" b="1" dirty="0">
                <a:solidFill>
                  <a:srgbClr val="FF0000"/>
                </a:solidFill>
                <a:latin typeface="Cambria" panose="02040503050406030204" pitchFamily="18" charset="0"/>
              </a:rPr>
              <a:t>pályázat</a:t>
            </a:r>
            <a:r>
              <a:rPr lang="hu-HU" sz="1400" dirty="0">
                <a:solidFill>
                  <a:prstClr val="black"/>
                </a:solidFill>
                <a:latin typeface="Cambria" panose="02040503050406030204" pitchFamily="18" charset="0"/>
              </a:rPr>
              <a:t>nak, és az Alapkezelő formai ellenőrzésnek sem veti alá</a:t>
            </a:r>
          </a:p>
        </p:txBody>
      </p:sp>
    </p:spTree>
    <p:extLst>
      <p:ext uri="{BB962C8B-B14F-4D97-AF65-F5344CB8AC3E}">
        <p14:creationId xmlns:p14="http://schemas.microsoft.com/office/powerpoint/2010/main" val="268107637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7514" y="540328"/>
            <a:ext cx="1543446" cy="567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zövegdoboz 5"/>
          <p:cNvSpPr txBox="1"/>
          <p:nvPr/>
        </p:nvSpPr>
        <p:spPr>
          <a:xfrm>
            <a:off x="768676" y="540328"/>
            <a:ext cx="8771861" cy="615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Hasznos linkek gyűjteménye</a:t>
            </a:r>
          </a:p>
          <a:p>
            <a:pPr algn="ctr"/>
            <a:endParaRPr lang="hu-HU" b="1" dirty="0">
              <a:solidFill>
                <a:prstClr val="black"/>
              </a:solidFill>
              <a:latin typeface="Cambria" panose="02040503050406030204" pitchFamily="18" charset="0"/>
            </a:endParaRPr>
          </a:p>
          <a:p>
            <a:r>
              <a:rPr lang="hu-HU" sz="1600" b="1" dirty="0">
                <a:solidFill>
                  <a:prstClr val="black"/>
                </a:solidFill>
                <a:latin typeface="Cambria" panose="02040503050406030204" pitchFamily="18" charset="0"/>
              </a:rPr>
              <a:t>NIR belépési pont:</a:t>
            </a:r>
          </a:p>
          <a:p>
            <a:r>
              <a:rPr lang="hu-HU" sz="1600" dirty="0">
                <a:solidFill>
                  <a:prstClr val="black"/>
                </a:solidFill>
                <a:latin typeface="Cambria" panose="02040503050406030204" pitchFamily="18" charset="0"/>
                <a:hlinkClick r:id="rId4"/>
              </a:rPr>
              <a:t>https://nir.bgazrt.hu/bga/</a:t>
            </a:r>
            <a:endParaRPr lang="hu-HU" sz="1600" dirty="0">
              <a:solidFill>
                <a:prstClr val="black"/>
              </a:solidFill>
              <a:latin typeface="Cambria" panose="02040503050406030204" pitchFamily="18" charset="0"/>
            </a:endParaRPr>
          </a:p>
          <a:p>
            <a:endParaRPr lang="hu-HU" sz="1600" b="1" dirty="0">
              <a:solidFill>
                <a:prstClr val="black"/>
              </a:solidFill>
              <a:latin typeface="Cambria" panose="02040503050406030204" pitchFamily="18" charset="0"/>
            </a:endParaRPr>
          </a:p>
          <a:p>
            <a:r>
              <a:rPr lang="hu-HU" sz="1600" b="1" dirty="0">
                <a:solidFill>
                  <a:prstClr val="black"/>
                </a:solidFill>
                <a:latin typeface="Cambria" panose="02040503050406030204" pitchFamily="18" charset="0"/>
              </a:rPr>
              <a:t>OBH civil szervezetek névjegyzéke:</a:t>
            </a:r>
          </a:p>
          <a:p>
            <a:r>
              <a:rPr lang="hu-HU" sz="1600" dirty="0">
                <a:solidFill>
                  <a:srgbClr val="0D0D0D"/>
                </a:solidFill>
                <a:latin typeface="Cambria" panose="02040503050406030204" pitchFamily="18" charset="0"/>
                <a:hlinkClick r:id="rId5"/>
              </a:rPr>
              <a:t>http://birosag.hu/allampolgaroknak/civil-szervezetek/civil-szervezetek-nevjegyzeke-kereses</a:t>
            </a:r>
            <a:endParaRPr lang="hu-HU" sz="1600" dirty="0">
              <a:solidFill>
                <a:srgbClr val="0D0D0D"/>
              </a:solidFill>
              <a:latin typeface="Cambria" panose="02040503050406030204" pitchFamily="18" charset="0"/>
            </a:endParaRPr>
          </a:p>
          <a:p>
            <a:endParaRPr lang="hu-HU" sz="1600" dirty="0">
              <a:solidFill>
                <a:srgbClr val="0D0D0D"/>
              </a:solidFill>
              <a:latin typeface="Cambria" panose="02040503050406030204" pitchFamily="18" charset="0"/>
            </a:endParaRPr>
          </a:p>
          <a:p>
            <a:endParaRPr lang="hu-HU" sz="1600" b="1" dirty="0">
              <a:solidFill>
                <a:srgbClr val="0D0D0D"/>
              </a:solidFill>
              <a:latin typeface="Cambria" panose="02040503050406030204" pitchFamily="18" charset="0"/>
            </a:endParaRPr>
          </a:p>
          <a:p>
            <a:endParaRPr lang="hu-HU" sz="1600" b="1" dirty="0">
              <a:solidFill>
                <a:srgbClr val="0D0D0D"/>
              </a:solidFill>
              <a:latin typeface="Cambria" panose="02040503050406030204" pitchFamily="18" charset="0"/>
            </a:endParaRPr>
          </a:p>
          <a:p>
            <a:endParaRPr lang="hu-HU" sz="1600" b="1" dirty="0">
              <a:solidFill>
                <a:srgbClr val="0D0D0D"/>
              </a:solidFill>
              <a:latin typeface="Cambria" panose="02040503050406030204" pitchFamily="18" charset="0"/>
            </a:endParaRPr>
          </a:p>
          <a:p>
            <a:endParaRPr lang="hu-HU" sz="1600" b="1" dirty="0">
              <a:solidFill>
                <a:srgbClr val="0D0D0D"/>
              </a:solidFill>
              <a:latin typeface="Cambria" panose="02040503050406030204" pitchFamily="18" charset="0"/>
            </a:endParaRPr>
          </a:p>
          <a:p>
            <a:endParaRPr lang="hu-HU" sz="1600" b="1" dirty="0">
              <a:solidFill>
                <a:srgbClr val="0D0D0D"/>
              </a:solidFill>
              <a:latin typeface="Cambria" panose="02040503050406030204" pitchFamily="18" charset="0"/>
            </a:endParaRPr>
          </a:p>
          <a:p>
            <a:endParaRPr lang="hu-HU" sz="1600" b="1" dirty="0">
              <a:solidFill>
                <a:srgbClr val="0D0D0D"/>
              </a:solidFill>
              <a:latin typeface="Cambria" panose="02040503050406030204" pitchFamily="18" charset="0"/>
            </a:endParaRPr>
          </a:p>
          <a:p>
            <a:endParaRPr lang="hu-HU" sz="1600" b="1" dirty="0">
              <a:solidFill>
                <a:srgbClr val="0D0D0D"/>
              </a:solidFill>
              <a:latin typeface="Cambria" panose="02040503050406030204" pitchFamily="18" charset="0"/>
            </a:endParaRPr>
          </a:p>
          <a:p>
            <a:r>
              <a:rPr lang="hu-HU" sz="1600" b="1" dirty="0">
                <a:solidFill>
                  <a:srgbClr val="0D0D0D"/>
                </a:solidFill>
                <a:latin typeface="Cambria" panose="02040503050406030204" pitchFamily="18" charset="0"/>
              </a:rPr>
              <a:t>Civil Információs Portál:</a:t>
            </a:r>
          </a:p>
          <a:p>
            <a:r>
              <a:rPr lang="hu-HU" sz="1600" dirty="0">
                <a:latin typeface="Cambria" panose="02040503050406030204" pitchFamily="18" charset="0"/>
                <a:hlinkClick r:id="rId6"/>
              </a:rPr>
              <a:t>https://civil.info.hu</a:t>
            </a:r>
            <a:endParaRPr lang="hu-HU" sz="1600" dirty="0">
              <a:latin typeface="Cambria" panose="02040503050406030204" pitchFamily="18" charset="0"/>
            </a:endParaRPr>
          </a:p>
          <a:p>
            <a:endParaRPr lang="hu-HU" sz="1600" dirty="0">
              <a:solidFill>
                <a:srgbClr val="0D0D0D"/>
              </a:solidFill>
              <a:latin typeface="Cambria" panose="02040503050406030204" pitchFamily="18" charset="0"/>
            </a:endParaRPr>
          </a:p>
          <a:p>
            <a:r>
              <a:rPr lang="hu-HU" sz="1600" b="1" dirty="0">
                <a:solidFill>
                  <a:srgbClr val="0D0D0D"/>
                </a:solidFill>
                <a:latin typeface="Cambria" panose="02040503050406030204" pitchFamily="18" charset="0"/>
              </a:rPr>
              <a:t>CIP NEA:</a:t>
            </a:r>
          </a:p>
          <a:p>
            <a:r>
              <a:rPr lang="hu-HU" sz="1600" dirty="0">
                <a:latin typeface="Cambria" panose="02040503050406030204" pitchFamily="18" charset="0"/>
                <a:hlinkClick r:id="rId7"/>
              </a:rPr>
              <a:t>https://civil.info.hu/nea</a:t>
            </a:r>
            <a:endParaRPr lang="hu-HU" sz="1600" dirty="0">
              <a:latin typeface="Cambria" panose="02040503050406030204" pitchFamily="18" charset="0"/>
            </a:endParaRPr>
          </a:p>
          <a:p>
            <a:endParaRPr lang="hu-HU" sz="1600" dirty="0">
              <a:solidFill>
                <a:srgbClr val="0D0D0D"/>
              </a:solidFill>
              <a:latin typeface="Cambria" panose="02040503050406030204" pitchFamily="18" charset="0"/>
            </a:endParaRPr>
          </a:p>
          <a:p>
            <a:endParaRPr lang="hu-HU" dirty="0">
              <a:latin typeface="Cambria" panose="02040503050406030204" pitchFamily="18" charset="0"/>
            </a:endParaRPr>
          </a:p>
          <a:p>
            <a:endParaRPr lang="hu-HU" dirty="0">
              <a:solidFill>
                <a:srgbClr val="0D0D0D"/>
              </a:solidFill>
              <a:latin typeface="Cambria" panose="02040503050406030204" pitchFamily="18" charset="0"/>
            </a:endParaRPr>
          </a:p>
        </p:txBody>
      </p:sp>
      <p:pic>
        <p:nvPicPr>
          <p:cNvPr id="10" name="Kép 9" descr="Képernyőrész kivágása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517" y="2807887"/>
            <a:ext cx="2807661" cy="1467334"/>
          </a:xfrm>
          <a:prstGeom prst="rect">
            <a:avLst/>
          </a:prstGeom>
        </p:spPr>
      </p:pic>
      <p:pic>
        <p:nvPicPr>
          <p:cNvPr id="3" name="Kép 2">
            <a:extLst>
              <a:ext uri="{FF2B5EF4-FFF2-40B4-BE49-F238E27FC236}">
                <a16:creationId xmlns:a16="http://schemas.microsoft.com/office/drawing/2014/main" id="{88800156-3082-4A2F-9ED9-7D8658DD784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38701" y="4472830"/>
            <a:ext cx="3279719" cy="1844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44378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5703" y="494431"/>
            <a:ext cx="1543446" cy="567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zövegdoboz 6"/>
          <p:cNvSpPr txBox="1"/>
          <p:nvPr/>
        </p:nvSpPr>
        <p:spPr>
          <a:xfrm>
            <a:off x="634537" y="3132749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400" b="1" dirty="0">
                <a:solidFill>
                  <a:srgbClr val="90C2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Sikeres pályázást </a:t>
            </a:r>
          </a:p>
          <a:p>
            <a:pPr algn="ctr"/>
            <a:r>
              <a:rPr lang="hu-HU" sz="4400" b="1" dirty="0">
                <a:solidFill>
                  <a:srgbClr val="90C2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kívánunk!</a:t>
            </a:r>
          </a:p>
        </p:txBody>
      </p:sp>
      <p:sp>
        <p:nvSpPr>
          <p:cNvPr id="2" name="Rectangle 1"/>
          <p:cNvSpPr/>
          <p:nvPr/>
        </p:nvSpPr>
        <p:spPr>
          <a:xfrm>
            <a:off x="2180452" y="2022364"/>
            <a:ext cx="605217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>
                <a:solidFill>
                  <a:srgbClr val="90C2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Köszönöm a figyelmet!</a:t>
            </a:r>
          </a:p>
        </p:txBody>
      </p:sp>
    </p:spTree>
    <p:extLst>
      <p:ext uri="{BB962C8B-B14F-4D97-AF65-F5344CB8AC3E}">
        <p14:creationId xmlns:p14="http://schemas.microsoft.com/office/powerpoint/2010/main" val="40472391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ÖSSZEVONT PÁLYÁZATI KIÍRÁS</a:t>
            </a:r>
          </a:p>
        </p:txBody>
      </p:sp>
      <p:sp>
        <p:nvSpPr>
          <p:cNvPr id="3" name="Téglalap 2"/>
          <p:cNvSpPr/>
          <p:nvPr/>
        </p:nvSpPr>
        <p:spPr>
          <a:xfrm>
            <a:off x="783769" y="1769825"/>
            <a:ext cx="836022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dirty="0">
                <a:latin typeface="Cambria" panose="02040503050406030204" pitchFamily="18" charset="0"/>
              </a:rPr>
              <a:t>külön pályázati kiírás, amelynek </a:t>
            </a:r>
            <a:r>
              <a:rPr lang="hu-HU" b="1" dirty="0">
                <a:latin typeface="Cambria" panose="02040503050406030204" pitchFamily="18" charset="0"/>
              </a:rPr>
              <a:t>működési része egységes tartalommal és feltételekkel</a:t>
            </a:r>
            <a:r>
              <a:rPr lang="hu-HU" dirty="0">
                <a:latin typeface="Cambria" panose="02040503050406030204" pitchFamily="18" charset="0"/>
              </a:rPr>
              <a:t>, a </a:t>
            </a:r>
            <a:r>
              <a:rPr lang="hu-HU" b="1" dirty="0">
                <a:latin typeface="Cambria" panose="02040503050406030204" pitchFamily="18" charset="0"/>
              </a:rPr>
              <a:t>„vegyes” (szakmai+működési) része pedig kollégiumonként eltérő tartalommal és feltételekkel </a:t>
            </a:r>
            <a:r>
              <a:rPr lang="hu-HU" dirty="0">
                <a:latin typeface="Cambria" panose="02040503050406030204" pitchFamily="18" charset="0"/>
              </a:rPr>
              <a:t>jelenik meg;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hu-HU" dirty="0">
              <a:latin typeface="Cambria" panose="020405030504060302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b="1" dirty="0">
                <a:latin typeface="Cambria" panose="02040503050406030204" pitchFamily="18" charset="0"/>
              </a:rPr>
              <a:t>a támogatási döntések</a:t>
            </a:r>
            <a:r>
              <a:rPr lang="hu-HU" dirty="0">
                <a:latin typeface="Cambria" panose="02040503050406030204" pitchFamily="18" charset="0"/>
              </a:rPr>
              <a:t>et a korábbi gyakorlathoz hasonlóan a </a:t>
            </a:r>
            <a:r>
              <a:rPr lang="hu-HU" b="1" dirty="0">
                <a:latin typeface="Cambria" panose="02040503050406030204" pitchFamily="18" charset="0"/>
              </a:rPr>
              <a:t>kollégiumok </a:t>
            </a:r>
            <a:r>
              <a:rPr lang="hu-HU" dirty="0">
                <a:latin typeface="Cambria" panose="02040503050406030204" pitchFamily="18" charset="0"/>
              </a:rPr>
              <a:t>hozzák meg, </a:t>
            </a:r>
            <a:r>
              <a:rPr lang="hu-HU" b="1" dirty="0">
                <a:latin typeface="Cambria" panose="02040503050406030204" pitchFamily="18" charset="0"/>
              </a:rPr>
              <a:t>egy döntési lista </a:t>
            </a:r>
            <a:r>
              <a:rPr lang="hu-HU" dirty="0">
                <a:latin typeface="Cambria" panose="02040503050406030204" pitchFamily="18" charset="0"/>
              </a:rPr>
              <a:t>készül, amelyen a működési és vegyes pályázatok is szerepelnek, a </a:t>
            </a:r>
            <a:r>
              <a:rPr lang="hu-HU" b="1" dirty="0">
                <a:latin typeface="Cambria" panose="02040503050406030204" pitchFamily="18" charset="0"/>
              </a:rPr>
              <a:t>várólista megszüntetése </a:t>
            </a:r>
            <a:r>
              <a:rPr lang="hu-HU" dirty="0">
                <a:latin typeface="Cambria" panose="02040503050406030204" pitchFamily="18" charset="0"/>
              </a:rPr>
              <a:t>miatt a forráshiány miatt nem támogatható pályázatok elutasított státuszba kerülnek.</a:t>
            </a:r>
          </a:p>
        </p:txBody>
      </p:sp>
      <p:pic>
        <p:nvPicPr>
          <p:cNvPr id="4" name="Kép hely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9" r="7129"/>
          <a:stretch>
            <a:fillRect/>
          </a:stretch>
        </p:blipFill>
        <p:spPr>
          <a:xfrm>
            <a:off x="9841889" y="130098"/>
            <a:ext cx="2253371" cy="828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3043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65549" y="432707"/>
            <a:ext cx="8596668" cy="1216479"/>
          </a:xfrm>
        </p:spPr>
        <p:txBody>
          <a:bodyPr>
            <a:normAutofit/>
          </a:bodyPr>
          <a:lstStyle/>
          <a:p>
            <a:pPr algn="ctr"/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ÖSSZEVONT PÁLYÁZATI KIÍRÁS</a:t>
            </a:r>
            <a:b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</a:b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NEA-21-O-M</a:t>
            </a:r>
          </a:p>
        </p:txBody>
      </p:sp>
      <p:pic>
        <p:nvPicPr>
          <p:cNvPr id="4" name="Kép hely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9" r="7129"/>
          <a:stretch>
            <a:fillRect/>
          </a:stretch>
        </p:blipFill>
        <p:spPr>
          <a:xfrm>
            <a:off x="9841889" y="130098"/>
            <a:ext cx="2253371" cy="828907"/>
          </a:xfrm>
          <a:prstGeom prst="rect">
            <a:avLst/>
          </a:prstGeom>
        </p:spPr>
      </p:pic>
      <p:sp>
        <p:nvSpPr>
          <p:cNvPr id="5" name="Téglalap 4"/>
          <p:cNvSpPr/>
          <p:nvPr/>
        </p:nvSpPr>
        <p:spPr>
          <a:xfrm>
            <a:off x="1069521" y="1998426"/>
            <a:ext cx="8074479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b="1" dirty="0">
                <a:latin typeface="Cambria" panose="02040503050406030204" pitchFamily="18" charset="0"/>
              </a:rPr>
              <a:t>egységes szerkezetben és feltételekkel </a:t>
            </a:r>
            <a:r>
              <a:rPr lang="hu-HU" dirty="0">
                <a:latin typeface="Cambria" panose="02040503050406030204" pitchFamily="18" charset="0"/>
              </a:rPr>
              <a:t>jelenik meg mind az öt Kollégium esetében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b="1" dirty="0">
                <a:latin typeface="Cambria" panose="02040503050406030204" pitchFamily="18" charset="0"/>
              </a:rPr>
              <a:t>egy pályázó szervezet egy pályázatot </a:t>
            </a:r>
            <a:r>
              <a:rPr lang="hu-HU" dirty="0">
                <a:latin typeface="Cambria" panose="02040503050406030204" pitchFamily="18" charset="0"/>
              </a:rPr>
              <a:t>nyújthat be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dirty="0">
                <a:latin typeface="Cambria" panose="02040503050406030204" pitchFamily="18" charset="0"/>
              </a:rPr>
              <a:t>támogatási összeg: </a:t>
            </a:r>
            <a:r>
              <a:rPr lang="hu-HU" b="1" dirty="0">
                <a:latin typeface="Cambria" panose="02040503050406030204" pitchFamily="18" charset="0"/>
              </a:rPr>
              <a:t>min. 200.000,- Ft, max. 3.000.000,- Ft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b="1" dirty="0">
                <a:latin typeface="Cambria" panose="02040503050406030204" pitchFamily="18" charset="0"/>
              </a:rPr>
              <a:t>saját forrás nem kerül előírásra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b="1" dirty="0">
                <a:latin typeface="Cambria" panose="02040503050406030204" pitchFamily="18" charset="0"/>
              </a:rPr>
              <a:t>pályázati díj: 2000,- Ft </a:t>
            </a:r>
            <a:r>
              <a:rPr lang="hu-HU" dirty="0">
                <a:latin typeface="Cambria" panose="02040503050406030204" pitchFamily="18" charset="0"/>
              </a:rPr>
              <a:t>(2021. évi NEA kiírások esetében egyszer szükséges megfizetni, a banki átutalást igazoló dokumentumot a pályázati űrlapon csatolni szükséges)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dirty="0">
                <a:latin typeface="Cambria" panose="02040503050406030204" pitchFamily="18" charset="0"/>
              </a:rPr>
              <a:t>támogatás formája: </a:t>
            </a:r>
            <a:r>
              <a:rPr lang="hu-HU" b="1" dirty="0">
                <a:latin typeface="Cambria" panose="02040503050406030204" pitchFamily="18" charset="0"/>
              </a:rPr>
              <a:t>visszatérítendő vagy vissza nem térítendő támogatás</a:t>
            </a:r>
            <a:r>
              <a:rPr lang="hu-HU" dirty="0">
                <a:latin typeface="Cambria" panose="02040503050406030204" pitchFamily="18" charset="0"/>
              </a:rPr>
              <a:t>; </a:t>
            </a:r>
            <a:r>
              <a:rPr lang="hu-HU" b="1" dirty="0">
                <a:latin typeface="Cambria" panose="02040503050406030204" pitchFamily="18" charset="0"/>
              </a:rPr>
              <a:t>100 %-os támogatási előleg formájában vagy a beszámoló elfogadását követően folyósított támogatás</a:t>
            </a:r>
          </a:p>
        </p:txBody>
      </p:sp>
    </p:spTree>
    <p:extLst>
      <p:ext uri="{BB962C8B-B14F-4D97-AF65-F5344CB8AC3E}">
        <p14:creationId xmlns:p14="http://schemas.microsoft.com/office/powerpoint/2010/main" val="26079937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44677" y="332013"/>
            <a:ext cx="8596668" cy="1039343"/>
          </a:xfrm>
          <a:noFill/>
        </p:spPr>
        <p:txBody>
          <a:bodyPr>
            <a:normAutofit fontScale="90000"/>
          </a:bodyPr>
          <a:lstStyle/>
          <a:p>
            <a:pPr algn="ctr"/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ÖSSZEVONT PÁLYÁZATI KIÍRÁS</a:t>
            </a:r>
            <a:b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</a:b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NEA-21-O-V</a:t>
            </a:r>
            <a:endParaRPr lang="hu-HU" dirty="0"/>
          </a:p>
        </p:txBody>
      </p:sp>
      <p:pic>
        <p:nvPicPr>
          <p:cNvPr id="5" name="Kép hely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9" r="7129"/>
          <a:stretch>
            <a:fillRect/>
          </a:stretch>
        </p:blipFill>
        <p:spPr>
          <a:xfrm>
            <a:off x="9841889" y="130098"/>
            <a:ext cx="2253371" cy="828907"/>
          </a:xfrm>
          <a:prstGeom prst="rect">
            <a:avLst/>
          </a:prstGeom>
        </p:spPr>
      </p:pic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8828326"/>
              </p:ext>
            </p:extLst>
          </p:nvPr>
        </p:nvGraphicFramePr>
        <p:xfrm>
          <a:off x="759276" y="1608367"/>
          <a:ext cx="8596671" cy="433523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135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6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66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766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766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7663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41411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hu-HU" sz="1200" u="none" strike="noStrike" dirty="0">
                          <a:effectLst/>
                          <a:latin typeface="Cambria" panose="02040503050406030204" pitchFamily="18" charset="0"/>
                        </a:rPr>
                        <a:t>NEA-21-O-V</a:t>
                      </a:r>
                      <a:endParaRPr lang="hu-HU" sz="12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176" marR="9176" marT="9176" marB="0" anchor="b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886">
                <a:tc>
                  <a:txBody>
                    <a:bodyPr/>
                    <a:lstStyle/>
                    <a:p>
                      <a:pPr algn="l" fontAlgn="b"/>
                      <a:r>
                        <a:rPr lang="hu-HU" sz="1200" u="none" strike="noStrike" dirty="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176" marR="9176" marT="91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u="none" strike="noStrike" dirty="0">
                          <a:effectLst/>
                          <a:latin typeface="Cambria" panose="02040503050406030204" pitchFamily="18" charset="0"/>
                        </a:rPr>
                        <a:t>KK kollégium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176" marR="9176" marT="91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u="none" strike="noStrike">
                          <a:effectLst/>
                          <a:latin typeface="Cambria" panose="02040503050406030204" pitchFamily="18" charset="0"/>
                        </a:rPr>
                        <a:t>MA kollégium</a:t>
                      </a:r>
                      <a:endParaRPr lang="hu-HU" sz="12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176" marR="9176" marT="91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u="none" strike="noStrike" dirty="0">
                          <a:effectLst/>
                          <a:latin typeface="Cambria" panose="02040503050406030204" pitchFamily="18" charset="0"/>
                        </a:rPr>
                        <a:t>NO kollégium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176" marR="9176" marT="91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u="none" strike="noStrike" dirty="0">
                          <a:effectLst/>
                          <a:latin typeface="Cambria" panose="02040503050406030204" pitchFamily="18" charset="0"/>
                        </a:rPr>
                        <a:t>TF kollégium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176" marR="9176" marT="91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u="none" strike="noStrike">
                          <a:effectLst/>
                          <a:latin typeface="Cambria" panose="02040503050406030204" pitchFamily="18" charset="0"/>
                        </a:rPr>
                        <a:t>UN kollégium</a:t>
                      </a:r>
                      <a:endParaRPr lang="hu-HU" sz="12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176" marR="9176" marT="9176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4748"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u="none" strike="noStrike" dirty="0">
                          <a:effectLst/>
                          <a:latin typeface="Cambria" panose="02040503050406030204" pitchFamily="18" charset="0"/>
                        </a:rPr>
                        <a:t>Beadható szakmai pályázatok száma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176" marR="9176" marT="917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u="none" strike="noStrike" dirty="0">
                          <a:effectLst/>
                          <a:latin typeface="Cambria" panose="02040503050406030204" pitchFamily="18" charset="0"/>
                        </a:rPr>
                        <a:t>2</a:t>
                      </a:r>
                      <a:br>
                        <a:rPr lang="hu-HU" sz="1200" u="none" strike="noStrike" dirty="0">
                          <a:effectLst/>
                          <a:latin typeface="Cambria" panose="02040503050406030204" pitchFamily="18" charset="0"/>
                        </a:rPr>
                      </a:br>
                      <a:r>
                        <a:rPr lang="hu-HU" sz="1200" u="none" strike="noStrike" dirty="0">
                          <a:effectLst/>
                          <a:latin typeface="Cambria" panose="02040503050406030204" pitchFamily="18" charset="0"/>
                        </a:rPr>
                        <a:t>1 egyéni, 1 határon túli társpályázóval együttműködésben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176" marR="9176" marT="91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u="none" strike="noStrike">
                          <a:effectLst/>
                          <a:latin typeface="Cambria" panose="02040503050406030204" pitchFamily="18" charset="0"/>
                        </a:rPr>
                        <a:t>2</a:t>
                      </a:r>
                      <a:br>
                        <a:rPr lang="hu-HU" sz="1200" u="none" strike="noStrike">
                          <a:effectLst/>
                          <a:latin typeface="Cambria" panose="02040503050406030204" pitchFamily="18" charset="0"/>
                        </a:rPr>
                      </a:br>
                      <a:r>
                        <a:rPr lang="hu-HU" sz="1200" u="none" strike="noStrike">
                          <a:effectLst/>
                          <a:latin typeface="Cambria" panose="02040503050406030204" pitchFamily="18" charset="0"/>
                        </a:rPr>
                        <a:t>1 egyéni, 1 határon túli társpályázóval együttműködésben</a:t>
                      </a:r>
                      <a:endParaRPr lang="hu-HU" sz="12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176" marR="9176" marT="91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u="none" strike="noStrike" dirty="0">
                          <a:effectLst/>
                          <a:latin typeface="Cambria" panose="02040503050406030204" pitchFamily="18" charset="0"/>
                        </a:rPr>
                        <a:t>2</a:t>
                      </a:r>
                      <a:br>
                        <a:rPr lang="hu-HU" sz="1200" u="none" strike="noStrike" dirty="0">
                          <a:effectLst/>
                          <a:latin typeface="Cambria" panose="02040503050406030204" pitchFamily="18" charset="0"/>
                        </a:rPr>
                      </a:br>
                      <a:r>
                        <a:rPr lang="hu-HU" sz="1200" u="none" strike="noStrike" dirty="0">
                          <a:effectLst/>
                          <a:latin typeface="Cambria" panose="02040503050406030204" pitchFamily="18" charset="0"/>
                        </a:rPr>
                        <a:t>1 egyéni, 1 határon túli társpályázóval együttműködésben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176" marR="9176" marT="91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u="none" strike="noStrike">
                          <a:effectLst/>
                          <a:latin typeface="Cambria" panose="02040503050406030204" pitchFamily="18" charset="0"/>
                        </a:rPr>
                        <a:t>2</a:t>
                      </a:r>
                      <a:br>
                        <a:rPr lang="hu-HU" sz="1200" u="none" strike="noStrike">
                          <a:effectLst/>
                          <a:latin typeface="Cambria" panose="02040503050406030204" pitchFamily="18" charset="0"/>
                        </a:rPr>
                      </a:br>
                      <a:r>
                        <a:rPr lang="hu-HU" sz="1200" u="none" strike="noStrike">
                          <a:effectLst/>
                          <a:latin typeface="Cambria" panose="02040503050406030204" pitchFamily="18" charset="0"/>
                        </a:rPr>
                        <a:t>1 egyéni, 1 határon túli társpályázóval együttműködésben</a:t>
                      </a:r>
                      <a:endParaRPr lang="hu-HU" sz="12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176" marR="9176" marT="917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  <a:latin typeface="Cambria" panose="02040503050406030204" pitchFamily="18" charset="0"/>
                        </a:rPr>
                        <a:t>1</a:t>
                      </a:r>
                      <a:br>
                        <a:rPr lang="hu-HU" sz="1200" u="none" strike="noStrike">
                          <a:effectLst/>
                          <a:latin typeface="Cambria" panose="02040503050406030204" pitchFamily="18" charset="0"/>
                        </a:rPr>
                      </a:br>
                      <a:r>
                        <a:rPr lang="hu-HU" sz="1200" u="none" strike="noStrike">
                          <a:effectLst/>
                          <a:latin typeface="Cambria" panose="02040503050406030204" pitchFamily="18" charset="0"/>
                        </a:rPr>
                        <a:t>1 hazai vagy 1 határon túli szervezet önállóan</a:t>
                      </a:r>
                      <a:endParaRPr lang="hu-HU" sz="12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176" marR="9176" marT="9176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4748"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u="none" strike="noStrike" dirty="0">
                          <a:effectLst/>
                          <a:latin typeface="Cambria" panose="02040503050406030204" pitchFamily="18" charset="0"/>
                        </a:rPr>
                        <a:t>Társpályázóval együttműködésben megvalósított pályázat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176" marR="9176" marT="91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  <a:latin typeface="Cambria" panose="02040503050406030204" pitchFamily="18" charset="0"/>
                        </a:rPr>
                        <a:t>igen</a:t>
                      </a:r>
                      <a:endParaRPr lang="hu-HU" sz="12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176" marR="9176" marT="91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 dirty="0">
                          <a:effectLst/>
                          <a:latin typeface="Cambria" panose="02040503050406030204" pitchFamily="18" charset="0"/>
                        </a:rPr>
                        <a:t>igen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176" marR="9176" marT="91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 dirty="0">
                          <a:effectLst/>
                          <a:latin typeface="Cambria" panose="02040503050406030204" pitchFamily="18" charset="0"/>
                        </a:rPr>
                        <a:t>igen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176" marR="9176" marT="91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 dirty="0">
                          <a:effectLst/>
                          <a:latin typeface="Cambria" panose="02040503050406030204" pitchFamily="18" charset="0"/>
                        </a:rPr>
                        <a:t>igen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176" marR="9176" marT="91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  <a:latin typeface="Cambria" panose="02040503050406030204" pitchFamily="18" charset="0"/>
                        </a:rPr>
                        <a:t>nem</a:t>
                      </a:r>
                      <a:endParaRPr lang="hu-HU" sz="12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176" marR="9176" marT="9176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3460"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u="none" strike="noStrike" dirty="0">
                          <a:effectLst/>
                          <a:latin typeface="Cambria" panose="02040503050406030204" pitchFamily="18" charset="0"/>
                        </a:rPr>
                        <a:t>Határon túli civil szervezet önálló pályázata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176" marR="9176" marT="91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  <a:latin typeface="Cambria" panose="02040503050406030204" pitchFamily="18" charset="0"/>
                        </a:rPr>
                        <a:t>nem</a:t>
                      </a:r>
                      <a:endParaRPr lang="hu-HU" sz="12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176" marR="9176" marT="91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  <a:latin typeface="Cambria" panose="02040503050406030204" pitchFamily="18" charset="0"/>
                        </a:rPr>
                        <a:t>nem</a:t>
                      </a:r>
                      <a:endParaRPr lang="hu-HU" sz="12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176" marR="9176" marT="91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 dirty="0">
                          <a:effectLst/>
                          <a:latin typeface="Cambria" panose="02040503050406030204" pitchFamily="18" charset="0"/>
                        </a:rPr>
                        <a:t>igen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176" marR="9176" marT="91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 dirty="0">
                          <a:effectLst/>
                          <a:latin typeface="Cambria" panose="02040503050406030204" pitchFamily="18" charset="0"/>
                        </a:rPr>
                        <a:t>nem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176" marR="9176" marT="91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  <a:latin typeface="Cambria" panose="02040503050406030204" pitchFamily="18" charset="0"/>
                        </a:rPr>
                        <a:t>igen</a:t>
                      </a:r>
                      <a:endParaRPr lang="hu-HU" sz="12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176" marR="9176" marT="9176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0886"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u="none" strike="noStrike" dirty="0">
                          <a:effectLst/>
                          <a:latin typeface="Cambria" panose="02040503050406030204" pitchFamily="18" charset="0"/>
                        </a:rPr>
                        <a:t>Minimum összeg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176" marR="9176" marT="91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  <a:latin typeface="Cambria" panose="02040503050406030204" pitchFamily="18" charset="0"/>
                        </a:rPr>
                        <a:t>500 000 Ft</a:t>
                      </a:r>
                      <a:endParaRPr lang="hu-HU" sz="12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176" marR="9176" marT="91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  <a:latin typeface="Cambria" panose="02040503050406030204" pitchFamily="18" charset="0"/>
                        </a:rPr>
                        <a:t>350 000 Ft</a:t>
                      </a:r>
                      <a:endParaRPr lang="hu-HU" sz="12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176" marR="9176" marT="91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  <a:latin typeface="Cambria" panose="02040503050406030204" pitchFamily="18" charset="0"/>
                        </a:rPr>
                        <a:t>350 000 Ft</a:t>
                      </a:r>
                      <a:endParaRPr lang="hu-HU" sz="12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176" marR="9176" marT="91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 dirty="0">
                          <a:effectLst/>
                          <a:latin typeface="Cambria" panose="02040503050406030204" pitchFamily="18" charset="0"/>
                        </a:rPr>
                        <a:t>350 000 Ft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176" marR="9176" marT="91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  <a:latin typeface="Cambria" panose="02040503050406030204" pitchFamily="18" charset="0"/>
                        </a:rPr>
                        <a:t>350 000 Ft</a:t>
                      </a:r>
                      <a:endParaRPr lang="hu-HU" sz="12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176" marR="9176" marT="9176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3460"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u="none" strike="noStrike" dirty="0">
                          <a:effectLst/>
                          <a:latin typeface="Cambria" panose="02040503050406030204" pitchFamily="18" charset="0"/>
                        </a:rPr>
                        <a:t>Maximum összeg önálló pályázat esetén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176" marR="9176" marT="91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  <a:latin typeface="Cambria" panose="02040503050406030204" pitchFamily="18" charset="0"/>
                        </a:rPr>
                        <a:t>4 000 000 Ft</a:t>
                      </a:r>
                      <a:endParaRPr lang="hu-HU" sz="12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176" marR="9176" marT="91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  <a:latin typeface="Cambria" panose="02040503050406030204" pitchFamily="18" charset="0"/>
                        </a:rPr>
                        <a:t>4 000 000 Ft</a:t>
                      </a:r>
                      <a:endParaRPr lang="hu-HU" sz="12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176" marR="9176" marT="91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  <a:latin typeface="Cambria" panose="02040503050406030204" pitchFamily="18" charset="0"/>
                        </a:rPr>
                        <a:t>3 900 000 Ft</a:t>
                      </a:r>
                      <a:endParaRPr lang="hu-HU" sz="12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176" marR="9176" marT="91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 dirty="0">
                          <a:effectLst/>
                          <a:latin typeface="Cambria" panose="02040503050406030204" pitchFamily="18" charset="0"/>
                        </a:rPr>
                        <a:t>3 900 000 Ft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176" marR="9176" marT="91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 dirty="0">
                          <a:effectLst/>
                          <a:latin typeface="Cambria" panose="02040503050406030204" pitchFamily="18" charset="0"/>
                        </a:rPr>
                        <a:t>3 900 000 Ft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176" marR="9176" marT="9176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74748"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u="none" strike="noStrike" dirty="0">
                          <a:effectLst/>
                          <a:latin typeface="Cambria" panose="02040503050406030204" pitchFamily="18" charset="0"/>
                        </a:rPr>
                        <a:t>Maximum összeg határon túli civil szervezet önálló pályázata esetén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176" marR="9176" marT="91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 dirty="0">
                          <a:effectLst/>
                          <a:latin typeface="Cambria" panose="02040503050406030204" pitchFamily="18" charset="0"/>
                        </a:rPr>
                        <a:t> - 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176" marR="9176" marT="91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 dirty="0">
                          <a:effectLst/>
                          <a:latin typeface="Cambria" panose="02040503050406030204" pitchFamily="18" charset="0"/>
                        </a:rPr>
                        <a:t> - 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176" marR="9176" marT="91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  <a:latin typeface="Cambria" panose="02040503050406030204" pitchFamily="18" charset="0"/>
                        </a:rPr>
                        <a:t>3 000 000 Ft</a:t>
                      </a:r>
                      <a:endParaRPr lang="hu-HU" sz="12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176" marR="9176" marT="91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  <a:latin typeface="Cambria" panose="02040503050406030204" pitchFamily="18" charset="0"/>
                        </a:rPr>
                        <a:t> - </a:t>
                      </a:r>
                      <a:endParaRPr lang="hu-HU" sz="12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176" marR="9176" marT="91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 dirty="0">
                          <a:effectLst/>
                          <a:latin typeface="Cambria" panose="02040503050406030204" pitchFamily="18" charset="0"/>
                        </a:rPr>
                        <a:t>3 000 000 Ft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176" marR="9176" marT="9176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0886"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u="none" strike="noStrike">
                          <a:effectLst/>
                          <a:latin typeface="Cambria" panose="02040503050406030204" pitchFamily="18" charset="0"/>
                        </a:rPr>
                        <a:t>Saját forrás</a:t>
                      </a:r>
                      <a:endParaRPr lang="hu-HU" sz="12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176" marR="9176" marT="91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  <a:latin typeface="Cambria" panose="02040503050406030204" pitchFamily="18" charset="0"/>
                        </a:rPr>
                        <a:t> - </a:t>
                      </a:r>
                      <a:endParaRPr lang="hu-HU" sz="12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176" marR="9176" marT="91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 dirty="0">
                          <a:effectLst/>
                          <a:latin typeface="Cambria" panose="02040503050406030204" pitchFamily="18" charset="0"/>
                        </a:rPr>
                        <a:t> - 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176" marR="9176" marT="91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 dirty="0">
                          <a:effectLst/>
                          <a:latin typeface="Cambria" panose="02040503050406030204" pitchFamily="18" charset="0"/>
                        </a:rPr>
                        <a:t> - 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176" marR="9176" marT="91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 dirty="0">
                          <a:effectLst/>
                          <a:latin typeface="Cambria" panose="02040503050406030204" pitchFamily="18" charset="0"/>
                        </a:rPr>
                        <a:t> - 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176" marR="9176" marT="91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 dirty="0">
                          <a:effectLst/>
                          <a:latin typeface="Cambria" panose="02040503050406030204" pitchFamily="18" charset="0"/>
                        </a:rPr>
                        <a:t> - 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176" marR="9176" marT="9176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28683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b="1" dirty="0">
                <a:solidFill>
                  <a:srgbClr val="90C2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+mn-ea"/>
                <a:cs typeface="+mn-cs"/>
              </a:rPr>
              <a:t>NEA egyszerűsített támogatás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77334" y="1469571"/>
            <a:ext cx="8596668" cy="501287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hu-HU" dirty="0">
                <a:solidFill>
                  <a:prstClr val="black"/>
                </a:solidFill>
                <a:latin typeface="Cambria" panose="02040503050406030204" pitchFamily="18" charset="0"/>
              </a:rPr>
              <a:t>Célja helyi szinten működő </a:t>
            </a:r>
            <a:r>
              <a:rPr lang="hu-HU" b="1" dirty="0">
                <a:solidFill>
                  <a:prstClr val="black"/>
                </a:solidFill>
                <a:latin typeface="Cambria" panose="02040503050406030204" pitchFamily="18" charset="0"/>
              </a:rPr>
              <a:t>(helyi vagy területi hatókörű) </a:t>
            </a:r>
            <a:r>
              <a:rPr lang="hu-HU" dirty="0">
                <a:solidFill>
                  <a:prstClr val="black"/>
                </a:solidFill>
                <a:latin typeface="Cambria" panose="02040503050406030204" pitchFamily="18" charset="0"/>
              </a:rPr>
              <a:t>kis </a:t>
            </a:r>
            <a:r>
              <a:rPr lang="hu-HU" b="1" dirty="0">
                <a:solidFill>
                  <a:prstClr val="black"/>
                </a:solidFill>
                <a:latin typeface="Cambria" panose="02040503050406030204" pitchFamily="18" charset="0"/>
              </a:rPr>
              <a:t>civil szervezetek támogatása</a:t>
            </a:r>
            <a:r>
              <a:rPr lang="hu-HU" dirty="0">
                <a:solidFill>
                  <a:prstClr val="black"/>
                </a:solidFill>
                <a:latin typeface="Cambria" panose="02040503050406030204" pitchFamily="18" charset="0"/>
              </a:rPr>
              <a:t>, akik így </a:t>
            </a:r>
            <a:r>
              <a:rPr lang="hu-HU" b="1" dirty="0">
                <a:solidFill>
                  <a:prstClr val="black"/>
                </a:solidFill>
                <a:latin typeface="Cambria" panose="02040503050406030204" pitchFamily="18" charset="0"/>
              </a:rPr>
              <a:t>jogosultsági alapon</a:t>
            </a:r>
            <a:r>
              <a:rPr lang="hu-HU" dirty="0">
                <a:solidFill>
                  <a:prstClr val="black"/>
                </a:solidFill>
                <a:latin typeface="Cambria" panose="02040503050406030204" pitchFamily="18" charset="0"/>
              </a:rPr>
              <a:t>, egyszerűbb pályázati adatlap kitöltésével juthatnak majd egyszeri, kisösszegű támogatáshoz.</a:t>
            </a:r>
          </a:p>
          <a:p>
            <a:pPr marL="0" indent="0" algn="just">
              <a:buNone/>
            </a:pPr>
            <a:r>
              <a:rPr lang="hu-HU" u="sng" dirty="0">
                <a:solidFill>
                  <a:schemeClr val="tx1"/>
                </a:solidFill>
                <a:latin typeface="Cambria" panose="02040503050406030204" pitchFamily="18" charset="0"/>
              </a:rPr>
              <a:t>Feltételek: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b="1" dirty="0">
                <a:solidFill>
                  <a:schemeClr val="tx1"/>
                </a:solidFill>
                <a:latin typeface="Cambria" panose="02040503050406030204" pitchFamily="18" charset="0"/>
              </a:rPr>
              <a:t>helyi vagy területi hatókörű egyesület, alapítvány, szövetség</a:t>
            </a:r>
            <a:r>
              <a:rPr lang="hu-HU" dirty="0">
                <a:solidFill>
                  <a:schemeClr val="tx1"/>
                </a:solidFill>
                <a:latin typeface="Cambria" panose="02040503050406030204" pitchFamily="18" charset="0"/>
              </a:rPr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dirty="0">
                <a:solidFill>
                  <a:schemeClr val="tx1"/>
                </a:solidFill>
                <a:latin typeface="Cambria" panose="02040503050406030204" pitchFamily="18" charset="0"/>
              </a:rPr>
              <a:t>a </a:t>
            </a:r>
            <a:r>
              <a:rPr lang="hu-HU" b="1" dirty="0">
                <a:solidFill>
                  <a:schemeClr val="tx1"/>
                </a:solidFill>
                <a:latin typeface="Cambria" panose="02040503050406030204" pitchFamily="18" charset="0"/>
              </a:rPr>
              <a:t>benyújtást megelőző két lezárt üzleti évben</a:t>
            </a:r>
            <a:r>
              <a:rPr lang="hu-HU" dirty="0">
                <a:solidFill>
                  <a:schemeClr val="tx1"/>
                </a:solidFill>
                <a:latin typeface="Cambria" panose="02040503050406030204" pitchFamily="18" charset="0"/>
              </a:rPr>
              <a:t> letétbe helyezett és teljes </a:t>
            </a:r>
            <a:r>
              <a:rPr lang="hu-HU" b="1" dirty="0">
                <a:solidFill>
                  <a:schemeClr val="tx1"/>
                </a:solidFill>
                <a:latin typeface="Cambria" panose="02040503050406030204" pitchFamily="18" charset="0"/>
              </a:rPr>
              <a:t>számviteli beszámoló</a:t>
            </a:r>
            <a:r>
              <a:rPr lang="hu-HU" dirty="0">
                <a:solidFill>
                  <a:schemeClr val="tx1"/>
                </a:solidFill>
                <a:latin typeface="Cambria" panose="02040503050406030204" pitchFamily="18" charset="0"/>
              </a:rPr>
              <a:t>val rendelkezik;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dirty="0">
                <a:solidFill>
                  <a:schemeClr val="tx1"/>
                </a:solidFill>
                <a:latin typeface="Cambria" panose="02040503050406030204" pitchFamily="18" charset="0"/>
              </a:rPr>
              <a:t>a pályázat megjelenését megelőző két lezárt üzleti évben a beszámolóval igazolható </a:t>
            </a:r>
            <a:r>
              <a:rPr lang="hu-HU" b="1" dirty="0">
                <a:solidFill>
                  <a:schemeClr val="tx1"/>
                </a:solidFill>
                <a:latin typeface="Cambria" panose="02040503050406030204" pitchFamily="18" charset="0"/>
              </a:rPr>
              <a:t>éves összes bevétele egyik évben sem éri el az ötmillió forintot</a:t>
            </a:r>
            <a:r>
              <a:rPr lang="hu-HU" dirty="0">
                <a:solidFill>
                  <a:schemeClr val="tx1"/>
                </a:solidFill>
                <a:latin typeface="Cambria" panose="02040503050406030204" pitchFamily="18" charset="0"/>
              </a:rPr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dirty="0">
                <a:solidFill>
                  <a:schemeClr val="tx1"/>
                </a:solidFill>
                <a:latin typeface="Cambria" panose="02040503050406030204" pitchFamily="18" charset="0"/>
              </a:rPr>
              <a:t>az </a:t>
            </a:r>
            <a:r>
              <a:rPr lang="hu-HU" b="1" dirty="0">
                <a:solidFill>
                  <a:schemeClr val="tx1"/>
                </a:solidFill>
                <a:latin typeface="Cambria" panose="02040503050406030204" pitchFamily="18" charset="0"/>
              </a:rPr>
              <a:t>2021. évi NEA forrás terhére összevont pályázatot nem nyújtott be</a:t>
            </a:r>
            <a:r>
              <a:rPr lang="hu-HU" dirty="0">
                <a:solidFill>
                  <a:schemeClr val="tx1"/>
                </a:solidFill>
                <a:latin typeface="Cambria" panose="02040503050406030204" pitchFamily="18" charset="0"/>
              </a:rPr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dirty="0">
                <a:solidFill>
                  <a:schemeClr val="tx1"/>
                </a:solidFill>
                <a:latin typeface="Cambria" panose="02040503050406030204" pitchFamily="18" charset="0"/>
              </a:rPr>
              <a:t>a támogatást a civil szervezet a tevékenységéhez közvetlenül kapcsolódó költségek fedezésére fordíthatja;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dirty="0">
                <a:solidFill>
                  <a:schemeClr val="tx1"/>
                </a:solidFill>
                <a:latin typeface="Cambria" panose="02040503050406030204" pitchFamily="18" charset="0"/>
              </a:rPr>
              <a:t>a támogatás összege </a:t>
            </a:r>
            <a:r>
              <a:rPr lang="hu-HU" b="1" dirty="0">
                <a:solidFill>
                  <a:schemeClr val="tx1"/>
                </a:solidFill>
                <a:latin typeface="Cambria" panose="02040503050406030204" pitchFamily="18" charset="0"/>
              </a:rPr>
              <a:t>legfeljebb 300.000 forint</a:t>
            </a:r>
            <a:r>
              <a:rPr lang="hu-HU" dirty="0">
                <a:solidFill>
                  <a:schemeClr val="tx1"/>
                </a:solidFill>
                <a:latin typeface="Cambria" panose="02040503050406030204" pitchFamily="18" charset="0"/>
              </a:rPr>
              <a:t>.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1394" y="609600"/>
            <a:ext cx="1543446" cy="567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43656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b="1" dirty="0">
                <a:solidFill>
                  <a:srgbClr val="90C2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+mn-ea"/>
                <a:cs typeface="+mn-cs"/>
              </a:rPr>
              <a:t>NEA egyszerűsített támogatás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77334" y="1469571"/>
            <a:ext cx="8596668" cy="5012872"/>
          </a:xfrm>
        </p:spPr>
        <p:txBody>
          <a:bodyPr>
            <a:normAutofit/>
          </a:bodyPr>
          <a:lstStyle/>
          <a:p>
            <a:pPr lvl="0" algn="just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hu-HU" b="1" dirty="0">
                <a:solidFill>
                  <a:schemeClr val="tx1"/>
                </a:solidFill>
                <a:latin typeface="Cambria" panose="02040503050406030204" pitchFamily="18" charset="0"/>
                <a:ea typeface="Calibri"/>
                <a:cs typeface="Times New Roman"/>
              </a:rPr>
              <a:t>a támogatás jogosultsági alapon, beérkezési sorrendben</a:t>
            </a:r>
            <a:r>
              <a:rPr lang="hu-HU" dirty="0">
                <a:solidFill>
                  <a:schemeClr val="tx1"/>
                </a:solidFill>
                <a:latin typeface="Cambria" panose="02040503050406030204" pitchFamily="18" charset="0"/>
                <a:ea typeface="Calibri"/>
                <a:cs typeface="Times New Roman"/>
              </a:rPr>
              <a:t> a </a:t>
            </a:r>
            <a:r>
              <a:rPr lang="hu-HU" b="1" dirty="0">
                <a:solidFill>
                  <a:schemeClr val="tx1"/>
                </a:solidFill>
                <a:latin typeface="Cambria" panose="02040503050406030204" pitchFamily="18" charset="0"/>
                <a:ea typeface="Calibri"/>
                <a:cs typeface="Times New Roman"/>
              </a:rPr>
              <a:t>támogatási keret kimerüléséig</a:t>
            </a:r>
            <a:r>
              <a:rPr lang="hu-HU" dirty="0">
                <a:solidFill>
                  <a:schemeClr val="tx1"/>
                </a:solidFill>
                <a:latin typeface="Cambria" panose="02040503050406030204" pitchFamily="18" charset="0"/>
                <a:ea typeface="Calibri"/>
                <a:cs typeface="Times New Roman"/>
              </a:rPr>
              <a:t> biztosítandó;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dirty="0">
                <a:solidFill>
                  <a:schemeClr val="tx1"/>
                </a:solidFill>
                <a:latin typeface="Cambria" panose="02040503050406030204" pitchFamily="18" charset="0"/>
                <a:ea typeface="Calibri"/>
              </a:rPr>
              <a:t>a támogatást </a:t>
            </a:r>
            <a:r>
              <a:rPr lang="hu-HU" b="1" dirty="0">
                <a:solidFill>
                  <a:schemeClr val="tx1"/>
                </a:solidFill>
                <a:latin typeface="Cambria" panose="02040503050406030204" pitchFamily="18" charset="0"/>
                <a:ea typeface="Calibri"/>
              </a:rPr>
              <a:t>önrész nélkül</a:t>
            </a:r>
            <a:r>
              <a:rPr lang="hu-HU" dirty="0">
                <a:solidFill>
                  <a:schemeClr val="tx1"/>
                </a:solidFill>
                <a:latin typeface="Cambria" panose="02040503050406030204" pitchFamily="18" charset="0"/>
                <a:ea typeface="Calibri"/>
              </a:rPr>
              <a:t>, </a:t>
            </a:r>
            <a:r>
              <a:rPr lang="hu-HU" b="1" dirty="0">
                <a:solidFill>
                  <a:schemeClr val="tx1"/>
                </a:solidFill>
                <a:latin typeface="Cambria" panose="02040503050406030204" pitchFamily="18" charset="0"/>
                <a:ea typeface="Calibri"/>
              </a:rPr>
              <a:t>100%-os támogatási előlegként</a:t>
            </a:r>
            <a:r>
              <a:rPr lang="hu-HU" dirty="0">
                <a:solidFill>
                  <a:schemeClr val="tx1"/>
                </a:solidFill>
                <a:latin typeface="Cambria" panose="02040503050406030204" pitchFamily="18" charset="0"/>
                <a:ea typeface="Calibri"/>
              </a:rPr>
              <a:t>, </a:t>
            </a:r>
            <a:r>
              <a:rPr lang="hu-HU" b="1" dirty="0">
                <a:solidFill>
                  <a:schemeClr val="tx1"/>
                </a:solidFill>
                <a:latin typeface="Cambria" panose="02040503050406030204" pitchFamily="18" charset="0"/>
                <a:ea typeface="Calibri"/>
              </a:rPr>
              <a:t>vissza nem térítendő</a:t>
            </a:r>
            <a:r>
              <a:rPr lang="hu-HU" dirty="0">
                <a:solidFill>
                  <a:schemeClr val="tx1"/>
                </a:solidFill>
                <a:latin typeface="Cambria" panose="02040503050406030204" pitchFamily="18" charset="0"/>
                <a:ea typeface="Calibri"/>
              </a:rPr>
              <a:t> támogatásként kell biztosítani;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dirty="0">
                <a:solidFill>
                  <a:schemeClr val="tx1"/>
                </a:solidFill>
                <a:latin typeface="Cambria" panose="02040503050406030204" pitchFamily="18" charset="0"/>
              </a:rPr>
              <a:t>a civil szervezet </a:t>
            </a:r>
            <a:r>
              <a:rPr lang="hu-HU" b="1" dirty="0">
                <a:solidFill>
                  <a:schemeClr val="tx1"/>
                </a:solidFill>
                <a:latin typeface="Cambria" panose="02040503050406030204" pitchFamily="18" charset="0"/>
              </a:rPr>
              <a:t>alapcél szerinti tevékenységéhez kapcsolódó költségeinek fedezésére </a:t>
            </a:r>
            <a:r>
              <a:rPr lang="hu-HU" dirty="0">
                <a:solidFill>
                  <a:schemeClr val="tx1"/>
                </a:solidFill>
                <a:latin typeface="Cambria" panose="02040503050406030204" pitchFamily="18" charset="0"/>
              </a:rPr>
              <a:t>fordítható: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hu-HU" sz="1600" dirty="0">
                <a:solidFill>
                  <a:schemeClr val="tx1"/>
                </a:solidFill>
                <a:latin typeface="Cambria" panose="02040503050406030204" pitchFamily="18" charset="0"/>
              </a:rPr>
              <a:t>a támogatás működési költségekre és szakmai program megvalósítására is kérhető,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hu-HU" sz="1600" dirty="0">
                <a:solidFill>
                  <a:schemeClr val="tx1"/>
                </a:solidFill>
                <a:latin typeface="Cambria" panose="02040503050406030204" pitchFamily="18" charset="0"/>
              </a:rPr>
              <a:t>ingatlan beszerzése/létesítése, és közúti járművek beszerzése* nem finanszírozható;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hu-HU" sz="1600" dirty="0">
                <a:solidFill>
                  <a:schemeClr val="tx1"/>
                </a:solidFill>
                <a:latin typeface="Cambria" panose="02040503050406030204" pitchFamily="18" charset="0"/>
              </a:rPr>
              <a:t>ingatlan felújítására kért NEA támogatás esetén fontos tudnivaló, hogy csak a civil szervezet saját tulajdonában álló ingatlan felújítása finanszírozható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hu-HU" sz="1600" dirty="0">
                <a:solidFill>
                  <a:schemeClr val="tx1"/>
                </a:solidFill>
                <a:latin typeface="Cambria" panose="02040503050406030204" pitchFamily="18" charset="0"/>
              </a:rPr>
              <a:t>Játékgép beszerzése nem finanszírozható.</a:t>
            </a:r>
            <a:endParaRPr lang="hu-HU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marL="914400" lvl="2" indent="0">
              <a:buNone/>
            </a:pPr>
            <a:r>
              <a:rPr lang="hu-HU" sz="1600" dirty="0">
                <a:solidFill>
                  <a:schemeClr val="tx1"/>
                </a:solidFill>
                <a:latin typeface="Cambria" panose="02040503050406030204" pitchFamily="18" charset="0"/>
              </a:rPr>
              <a:t>*kivéve kerékpár, a fogyatékkal élők kerekes–székei, mopedjei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1394" y="609600"/>
            <a:ext cx="1543446" cy="567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16982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90C2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+mn-ea"/>
                <a:cs typeface="+mn-cs"/>
              </a:rPr>
              <a:t>Pályázati kiírások elérhetősége</a:t>
            </a:r>
            <a:endParaRPr lang="hu-HU" b="1" dirty="0">
              <a:solidFill>
                <a:srgbClr val="90C22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2149" y="1487258"/>
            <a:ext cx="8596668" cy="3880773"/>
          </a:xfrm>
        </p:spPr>
        <p:txBody>
          <a:bodyPr/>
          <a:lstStyle/>
          <a:p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</a:rPr>
              <a:t>A Nemzeti Együttműködési Alap (NEA) pályázati kiírásai elérhetőek a Civil Információs Portálon, a</a:t>
            </a:r>
            <a:r>
              <a:rPr lang="hu-HU" sz="2000" dirty="0">
                <a:solidFill>
                  <a:prstClr val="black"/>
                </a:solidFill>
                <a:latin typeface="Cambria" panose="02040503050406030204" pitchFamily="18" charset="0"/>
              </a:rPr>
              <a:t>z alábbi linken: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hu-HU" sz="2000" dirty="0">
                <a:latin typeface="Cambria" panose="02040503050406030204" pitchFamily="18" charset="0"/>
                <a:hlinkClick r:id="rId2"/>
              </a:rPr>
              <a:t>https://civil.info.hu/nea/kezdolap/palyazatok/index.html</a:t>
            </a:r>
            <a:endParaRPr lang="en-US" sz="2000" dirty="0"/>
          </a:p>
          <a:p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</a:rPr>
              <a:t>illetve a Bethlen Gábor Alapkezelő Zrt. </a:t>
            </a: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</a:rPr>
              <a:t>honlapján</a:t>
            </a:r>
            <a:r>
              <a:rPr lang="hu-HU" sz="2000" dirty="0">
                <a:solidFill>
                  <a:prstClr val="black"/>
                </a:solidFill>
                <a:latin typeface="Cambria" panose="02040503050406030204" pitchFamily="18" charset="0"/>
              </a:rPr>
              <a:t>: 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  <a:hlinkClick r:id="rId3"/>
              </a:rPr>
              <a:t>https://bgazrt.hu/tamogatasok/nemzeti-egyuttmukodesi-alap/</a:t>
            </a:r>
            <a:r>
              <a:rPr lang="hu-H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US" sz="2000" dirty="0">
              <a:solidFill>
                <a:prstClr val="black"/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hu-HU" sz="2000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1394" y="609600"/>
            <a:ext cx="1543446" cy="567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https://bgazrt.hu/wp-content/uploads/2019/09/ME_BGA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258" y="3508393"/>
            <a:ext cx="6456719" cy="2610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2559316"/>
      </p:ext>
    </p:extLst>
  </p:cSld>
  <p:clrMapOvr>
    <a:masterClrMapping/>
  </p:clrMapOvr>
</p:sld>
</file>

<file path=ppt/theme/theme1.xml><?xml version="1.0" encoding="utf-8"?>
<a:theme xmlns:a="http://schemas.openxmlformats.org/drawingml/2006/main" name="Fazett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Facet">
    <a:dk1>
      <a:sysClr val="windowText" lastClr="000000"/>
    </a:dk1>
    <a:lt1>
      <a:sysClr val="window" lastClr="FFFFFF"/>
    </a:lt1>
    <a:dk2>
      <a:srgbClr val="2C3C43"/>
    </a:dk2>
    <a:lt2>
      <a:srgbClr val="EBEBEB"/>
    </a:lt2>
    <a:accent1>
      <a:srgbClr val="90C226"/>
    </a:accent1>
    <a:accent2>
      <a:srgbClr val="54A021"/>
    </a:accent2>
    <a:accent3>
      <a:srgbClr val="E6B91E"/>
    </a:accent3>
    <a:accent4>
      <a:srgbClr val="E76618"/>
    </a:accent4>
    <a:accent5>
      <a:srgbClr val="C42F1A"/>
    </a:accent5>
    <a:accent6>
      <a:srgbClr val="918655"/>
    </a:accent6>
    <a:hlink>
      <a:srgbClr val="99CA3C"/>
    </a:hlink>
    <a:folHlink>
      <a:srgbClr val="B9D181"/>
    </a:folHlink>
  </a:clrScheme>
</a:themeOverride>
</file>

<file path=ppt/theme/themeOverride10.xml><?xml version="1.0" encoding="utf-8"?>
<a:themeOverride xmlns:a="http://schemas.openxmlformats.org/drawingml/2006/main">
  <a:clrScheme name="Facet">
    <a:dk1>
      <a:sysClr val="windowText" lastClr="000000"/>
    </a:dk1>
    <a:lt1>
      <a:sysClr val="window" lastClr="FFFFFF"/>
    </a:lt1>
    <a:dk2>
      <a:srgbClr val="2C3C43"/>
    </a:dk2>
    <a:lt2>
      <a:srgbClr val="EBEBEB"/>
    </a:lt2>
    <a:accent1>
      <a:srgbClr val="90C226"/>
    </a:accent1>
    <a:accent2>
      <a:srgbClr val="54A021"/>
    </a:accent2>
    <a:accent3>
      <a:srgbClr val="E6B91E"/>
    </a:accent3>
    <a:accent4>
      <a:srgbClr val="E76618"/>
    </a:accent4>
    <a:accent5>
      <a:srgbClr val="C42F1A"/>
    </a:accent5>
    <a:accent6>
      <a:srgbClr val="918655"/>
    </a:accent6>
    <a:hlink>
      <a:srgbClr val="99CA3C"/>
    </a:hlink>
    <a:folHlink>
      <a:srgbClr val="B9D181"/>
    </a:folHlink>
  </a:clrScheme>
</a:themeOverride>
</file>

<file path=ppt/theme/themeOverride11.xml><?xml version="1.0" encoding="utf-8"?>
<a:themeOverride xmlns:a="http://schemas.openxmlformats.org/drawingml/2006/main">
  <a:clrScheme name="Facet">
    <a:dk1>
      <a:sysClr val="windowText" lastClr="000000"/>
    </a:dk1>
    <a:lt1>
      <a:sysClr val="window" lastClr="FFFFFF"/>
    </a:lt1>
    <a:dk2>
      <a:srgbClr val="2C3C43"/>
    </a:dk2>
    <a:lt2>
      <a:srgbClr val="EBEBEB"/>
    </a:lt2>
    <a:accent1>
      <a:srgbClr val="90C226"/>
    </a:accent1>
    <a:accent2>
      <a:srgbClr val="54A021"/>
    </a:accent2>
    <a:accent3>
      <a:srgbClr val="E6B91E"/>
    </a:accent3>
    <a:accent4>
      <a:srgbClr val="E76618"/>
    </a:accent4>
    <a:accent5>
      <a:srgbClr val="C42F1A"/>
    </a:accent5>
    <a:accent6>
      <a:srgbClr val="918655"/>
    </a:accent6>
    <a:hlink>
      <a:srgbClr val="99CA3C"/>
    </a:hlink>
    <a:folHlink>
      <a:srgbClr val="B9D181"/>
    </a:folHlink>
  </a:clrScheme>
</a:themeOverride>
</file>

<file path=ppt/theme/themeOverride12.xml><?xml version="1.0" encoding="utf-8"?>
<a:themeOverride xmlns:a="http://schemas.openxmlformats.org/drawingml/2006/main">
  <a:clrScheme name="Facet">
    <a:dk1>
      <a:sysClr val="windowText" lastClr="000000"/>
    </a:dk1>
    <a:lt1>
      <a:sysClr val="window" lastClr="FFFFFF"/>
    </a:lt1>
    <a:dk2>
      <a:srgbClr val="2C3C43"/>
    </a:dk2>
    <a:lt2>
      <a:srgbClr val="EBEBEB"/>
    </a:lt2>
    <a:accent1>
      <a:srgbClr val="90C226"/>
    </a:accent1>
    <a:accent2>
      <a:srgbClr val="54A021"/>
    </a:accent2>
    <a:accent3>
      <a:srgbClr val="E6B91E"/>
    </a:accent3>
    <a:accent4>
      <a:srgbClr val="E76618"/>
    </a:accent4>
    <a:accent5>
      <a:srgbClr val="C42F1A"/>
    </a:accent5>
    <a:accent6>
      <a:srgbClr val="918655"/>
    </a:accent6>
    <a:hlink>
      <a:srgbClr val="99CA3C"/>
    </a:hlink>
    <a:folHlink>
      <a:srgbClr val="B9D181"/>
    </a:folHlink>
  </a:clrScheme>
</a:themeOverride>
</file>

<file path=ppt/theme/themeOverride13.xml><?xml version="1.0" encoding="utf-8"?>
<a:themeOverride xmlns:a="http://schemas.openxmlformats.org/drawingml/2006/main">
  <a:clrScheme name="Facet">
    <a:dk1>
      <a:sysClr val="windowText" lastClr="000000"/>
    </a:dk1>
    <a:lt1>
      <a:sysClr val="window" lastClr="FFFFFF"/>
    </a:lt1>
    <a:dk2>
      <a:srgbClr val="2C3C43"/>
    </a:dk2>
    <a:lt2>
      <a:srgbClr val="EBEBEB"/>
    </a:lt2>
    <a:accent1>
      <a:srgbClr val="90C226"/>
    </a:accent1>
    <a:accent2>
      <a:srgbClr val="54A021"/>
    </a:accent2>
    <a:accent3>
      <a:srgbClr val="E6B91E"/>
    </a:accent3>
    <a:accent4>
      <a:srgbClr val="E76618"/>
    </a:accent4>
    <a:accent5>
      <a:srgbClr val="C42F1A"/>
    </a:accent5>
    <a:accent6>
      <a:srgbClr val="918655"/>
    </a:accent6>
    <a:hlink>
      <a:srgbClr val="99CA3C"/>
    </a:hlink>
    <a:folHlink>
      <a:srgbClr val="B9D181"/>
    </a:folHlink>
  </a:clrScheme>
</a:themeOverride>
</file>

<file path=ppt/theme/themeOverride14.xml><?xml version="1.0" encoding="utf-8"?>
<a:themeOverride xmlns:a="http://schemas.openxmlformats.org/drawingml/2006/main">
  <a:clrScheme name="Facet">
    <a:dk1>
      <a:sysClr val="windowText" lastClr="000000"/>
    </a:dk1>
    <a:lt1>
      <a:sysClr val="window" lastClr="FFFFFF"/>
    </a:lt1>
    <a:dk2>
      <a:srgbClr val="2C3C43"/>
    </a:dk2>
    <a:lt2>
      <a:srgbClr val="EBEBEB"/>
    </a:lt2>
    <a:accent1>
      <a:srgbClr val="90C226"/>
    </a:accent1>
    <a:accent2>
      <a:srgbClr val="54A021"/>
    </a:accent2>
    <a:accent3>
      <a:srgbClr val="E6B91E"/>
    </a:accent3>
    <a:accent4>
      <a:srgbClr val="E76618"/>
    </a:accent4>
    <a:accent5>
      <a:srgbClr val="C42F1A"/>
    </a:accent5>
    <a:accent6>
      <a:srgbClr val="918655"/>
    </a:accent6>
    <a:hlink>
      <a:srgbClr val="99CA3C"/>
    </a:hlink>
    <a:folHlink>
      <a:srgbClr val="B9D181"/>
    </a:folHlink>
  </a:clrScheme>
</a:themeOverride>
</file>

<file path=ppt/theme/themeOverride15.xml><?xml version="1.0" encoding="utf-8"?>
<a:themeOverride xmlns:a="http://schemas.openxmlformats.org/drawingml/2006/main">
  <a:clrScheme name="Facet">
    <a:dk1>
      <a:sysClr val="windowText" lastClr="000000"/>
    </a:dk1>
    <a:lt1>
      <a:sysClr val="window" lastClr="FFFFFF"/>
    </a:lt1>
    <a:dk2>
      <a:srgbClr val="2C3C43"/>
    </a:dk2>
    <a:lt2>
      <a:srgbClr val="EBEBEB"/>
    </a:lt2>
    <a:accent1>
      <a:srgbClr val="90C226"/>
    </a:accent1>
    <a:accent2>
      <a:srgbClr val="54A021"/>
    </a:accent2>
    <a:accent3>
      <a:srgbClr val="E6B91E"/>
    </a:accent3>
    <a:accent4>
      <a:srgbClr val="E76618"/>
    </a:accent4>
    <a:accent5>
      <a:srgbClr val="C42F1A"/>
    </a:accent5>
    <a:accent6>
      <a:srgbClr val="918655"/>
    </a:accent6>
    <a:hlink>
      <a:srgbClr val="99CA3C"/>
    </a:hlink>
    <a:folHlink>
      <a:srgbClr val="B9D181"/>
    </a:folHlink>
  </a:clrScheme>
</a:themeOverride>
</file>

<file path=ppt/theme/themeOverride16.xml><?xml version="1.0" encoding="utf-8"?>
<a:themeOverride xmlns:a="http://schemas.openxmlformats.org/drawingml/2006/main">
  <a:clrScheme name="Facet">
    <a:dk1>
      <a:sysClr val="windowText" lastClr="000000"/>
    </a:dk1>
    <a:lt1>
      <a:sysClr val="window" lastClr="FFFFFF"/>
    </a:lt1>
    <a:dk2>
      <a:srgbClr val="2C3C43"/>
    </a:dk2>
    <a:lt2>
      <a:srgbClr val="EBEBEB"/>
    </a:lt2>
    <a:accent1>
      <a:srgbClr val="90C226"/>
    </a:accent1>
    <a:accent2>
      <a:srgbClr val="54A021"/>
    </a:accent2>
    <a:accent3>
      <a:srgbClr val="E6B91E"/>
    </a:accent3>
    <a:accent4>
      <a:srgbClr val="E76618"/>
    </a:accent4>
    <a:accent5>
      <a:srgbClr val="C42F1A"/>
    </a:accent5>
    <a:accent6>
      <a:srgbClr val="918655"/>
    </a:accent6>
    <a:hlink>
      <a:srgbClr val="99CA3C"/>
    </a:hlink>
    <a:folHlink>
      <a:srgbClr val="B9D181"/>
    </a:folHlink>
  </a:clrScheme>
</a:themeOverride>
</file>

<file path=ppt/theme/themeOverride17.xml><?xml version="1.0" encoding="utf-8"?>
<a:themeOverride xmlns:a="http://schemas.openxmlformats.org/drawingml/2006/main">
  <a:clrScheme name="Facet">
    <a:dk1>
      <a:sysClr val="windowText" lastClr="000000"/>
    </a:dk1>
    <a:lt1>
      <a:sysClr val="window" lastClr="FFFFFF"/>
    </a:lt1>
    <a:dk2>
      <a:srgbClr val="2C3C43"/>
    </a:dk2>
    <a:lt2>
      <a:srgbClr val="EBEBEB"/>
    </a:lt2>
    <a:accent1>
      <a:srgbClr val="90C226"/>
    </a:accent1>
    <a:accent2>
      <a:srgbClr val="54A021"/>
    </a:accent2>
    <a:accent3>
      <a:srgbClr val="E6B91E"/>
    </a:accent3>
    <a:accent4>
      <a:srgbClr val="E76618"/>
    </a:accent4>
    <a:accent5>
      <a:srgbClr val="C42F1A"/>
    </a:accent5>
    <a:accent6>
      <a:srgbClr val="918655"/>
    </a:accent6>
    <a:hlink>
      <a:srgbClr val="99CA3C"/>
    </a:hlink>
    <a:folHlink>
      <a:srgbClr val="B9D181"/>
    </a:folHlink>
  </a:clrScheme>
</a:themeOverride>
</file>

<file path=ppt/theme/themeOverride18.xml><?xml version="1.0" encoding="utf-8"?>
<a:themeOverride xmlns:a="http://schemas.openxmlformats.org/drawingml/2006/main">
  <a:clrScheme name="Facet">
    <a:dk1>
      <a:sysClr val="windowText" lastClr="000000"/>
    </a:dk1>
    <a:lt1>
      <a:sysClr val="window" lastClr="FFFFFF"/>
    </a:lt1>
    <a:dk2>
      <a:srgbClr val="2C3C43"/>
    </a:dk2>
    <a:lt2>
      <a:srgbClr val="EBEBEB"/>
    </a:lt2>
    <a:accent1>
      <a:srgbClr val="90C226"/>
    </a:accent1>
    <a:accent2>
      <a:srgbClr val="54A021"/>
    </a:accent2>
    <a:accent3>
      <a:srgbClr val="E6B91E"/>
    </a:accent3>
    <a:accent4>
      <a:srgbClr val="E76618"/>
    </a:accent4>
    <a:accent5>
      <a:srgbClr val="C42F1A"/>
    </a:accent5>
    <a:accent6>
      <a:srgbClr val="918655"/>
    </a:accent6>
    <a:hlink>
      <a:srgbClr val="99CA3C"/>
    </a:hlink>
    <a:folHlink>
      <a:srgbClr val="B9D181"/>
    </a:folHlink>
  </a:clrScheme>
</a:themeOverride>
</file>

<file path=ppt/theme/themeOverride19.xml><?xml version="1.0" encoding="utf-8"?>
<a:themeOverride xmlns:a="http://schemas.openxmlformats.org/drawingml/2006/main">
  <a:clrScheme name="Facet">
    <a:dk1>
      <a:sysClr val="windowText" lastClr="000000"/>
    </a:dk1>
    <a:lt1>
      <a:sysClr val="window" lastClr="FFFFFF"/>
    </a:lt1>
    <a:dk2>
      <a:srgbClr val="2C3C43"/>
    </a:dk2>
    <a:lt2>
      <a:srgbClr val="EBEBEB"/>
    </a:lt2>
    <a:accent1>
      <a:srgbClr val="90C226"/>
    </a:accent1>
    <a:accent2>
      <a:srgbClr val="54A021"/>
    </a:accent2>
    <a:accent3>
      <a:srgbClr val="E6B91E"/>
    </a:accent3>
    <a:accent4>
      <a:srgbClr val="E76618"/>
    </a:accent4>
    <a:accent5>
      <a:srgbClr val="C42F1A"/>
    </a:accent5>
    <a:accent6>
      <a:srgbClr val="918655"/>
    </a:accent6>
    <a:hlink>
      <a:srgbClr val="99CA3C"/>
    </a:hlink>
    <a:folHlink>
      <a:srgbClr val="B9D181"/>
    </a:folHlink>
  </a:clrScheme>
</a:themeOverride>
</file>

<file path=ppt/theme/themeOverride2.xml><?xml version="1.0" encoding="utf-8"?>
<a:themeOverride xmlns:a="http://schemas.openxmlformats.org/drawingml/2006/main">
  <a:clrScheme name="Facet">
    <a:dk1>
      <a:sysClr val="windowText" lastClr="000000"/>
    </a:dk1>
    <a:lt1>
      <a:sysClr val="window" lastClr="FFFFFF"/>
    </a:lt1>
    <a:dk2>
      <a:srgbClr val="2C3C43"/>
    </a:dk2>
    <a:lt2>
      <a:srgbClr val="EBEBEB"/>
    </a:lt2>
    <a:accent1>
      <a:srgbClr val="90C226"/>
    </a:accent1>
    <a:accent2>
      <a:srgbClr val="54A021"/>
    </a:accent2>
    <a:accent3>
      <a:srgbClr val="E6B91E"/>
    </a:accent3>
    <a:accent4>
      <a:srgbClr val="E76618"/>
    </a:accent4>
    <a:accent5>
      <a:srgbClr val="C42F1A"/>
    </a:accent5>
    <a:accent6>
      <a:srgbClr val="918655"/>
    </a:accent6>
    <a:hlink>
      <a:srgbClr val="99CA3C"/>
    </a:hlink>
    <a:folHlink>
      <a:srgbClr val="B9D181"/>
    </a:folHlink>
  </a:clrScheme>
</a:themeOverride>
</file>

<file path=ppt/theme/themeOverride20.xml><?xml version="1.0" encoding="utf-8"?>
<a:themeOverride xmlns:a="http://schemas.openxmlformats.org/drawingml/2006/main">
  <a:clrScheme name="Facet">
    <a:dk1>
      <a:sysClr val="windowText" lastClr="000000"/>
    </a:dk1>
    <a:lt1>
      <a:sysClr val="window" lastClr="FFFFFF"/>
    </a:lt1>
    <a:dk2>
      <a:srgbClr val="2C3C43"/>
    </a:dk2>
    <a:lt2>
      <a:srgbClr val="EBEBEB"/>
    </a:lt2>
    <a:accent1>
      <a:srgbClr val="90C226"/>
    </a:accent1>
    <a:accent2>
      <a:srgbClr val="54A021"/>
    </a:accent2>
    <a:accent3>
      <a:srgbClr val="E6B91E"/>
    </a:accent3>
    <a:accent4>
      <a:srgbClr val="E76618"/>
    </a:accent4>
    <a:accent5>
      <a:srgbClr val="C42F1A"/>
    </a:accent5>
    <a:accent6>
      <a:srgbClr val="918655"/>
    </a:accent6>
    <a:hlink>
      <a:srgbClr val="99CA3C"/>
    </a:hlink>
    <a:folHlink>
      <a:srgbClr val="B9D181"/>
    </a:folHlink>
  </a:clrScheme>
</a:themeOverride>
</file>

<file path=ppt/theme/themeOverride21.xml><?xml version="1.0" encoding="utf-8"?>
<a:themeOverride xmlns:a="http://schemas.openxmlformats.org/drawingml/2006/main">
  <a:clrScheme name="Facet">
    <a:dk1>
      <a:sysClr val="windowText" lastClr="000000"/>
    </a:dk1>
    <a:lt1>
      <a:sysClr val="window" lastClr="FFFFFF"/>
    </a:lt1>
    <a:dk2>
      <a:srgbClr val="2C3C43"/>
    </a:dk2>
    <a:lt2>
      <a:srgbClr val="EBEBEB"/>
    </a:lt2>
    <a:accent1>
      <a:srgbClr val="90C226"/>
    </a:accent1>
    <a:accent2>
      <a:srgbClr val="54A021"/>
    </a:accent2>
    <a:accent3>
      <a:srgbClr val="E6B91E"/>
    </a:accent3>
    <a:accent4>
      <a:srgbClr val="E76618"/>
    </a:accent4>
    <a:accent5>
      <a:srgbClr val="C42F1A"/>
    </a:accent5>
    <a:accent6>
      <a:srgbClr val="918655"/>
    </a:accent6>
    <a:hlink>
      <a:srgbClr val="99CA3C"/>
    </a:hlink>
    <a:folHlink>
      <a:srgbClr val="B9D181"/>
    </a:folHlink>
  </a:clrScheme>
</a:themeOverride>
</file>

<file path=ppt/theme/themeOverride22.xml><?xml version="1.0" encoding="utf-8"?>
<a:themeOverride xmlns:a="http://schemas.openxmlformats.org/drawingml/2006/main">
  <a:clrScheme name="Facet">
    <a:dk1>
      <a:sysClr val="windowText" lastClr="000000"/>
    </a:dk1>
    <a:lt1>
      <a:sysClr val="window" lastClr="FFFFFF"/>
    </a:lt1>
    <a:dk2>
      <a:srgbClr val="2C3C43"/>
    </a:dk2>
    <a:lt2>
      <a:srgbClr val="EBEBEB"/>
    </a:lt2>
    <a:accent1>
      <a:srgbClr val="90C226"/>
    </a:accent1>
    <a:accent2>
      <a:srgbClr val="54A021"/>
    </a:accent2>
    <a:accent3>
      <a:srgbClr val="E6B91E"/>
    </a:accent3>
    <a:accent4>
      <a:srgbClr val="E76618"/>
    </a:accent4>
    <a:accent5>
      <a:srgbClr val="C42F1A"/>
    </a:accent5>
    <a:accent6>
      <a:srgbClr val="918655"/>
    </a:accent6>
    <a:hlink>
      <a:srgbClr val="99CA3C"/>
    </a:hlink>
    <a:folHlink>
      <a:srgbClr val="B9D181"/>
    </a:folHlink>
  </a:clrScheme>
</a:themeOverride>
</file>

<file path=ppt/theme/themeOverride23.xml><?xml version="1.0" encoding="utf-8"?>
<a:themeOverride xmlns:a="http://schemas.openxmlformats.org/drawingml/2006/main">
  <a:clrScheme name="Facet">
    <a:dk1>
      <a:sysClr val="windowText" lastClr="000000"/>
    </a:dk1>
    <a:lt1>
      <a:sysClr val="window" lastClr="FFFFFF"/>
    </a:lt1>
    <a:dk2>
      <a:srgbClr val="2C3C43"/>
    </a:dk2>
    <a:lt2>
      <a:srgbClr val="EBEBEB"/>
    </a:lt2>
    <a:accent1>
      <a:srgbClr val="90C226"/>
    </a:accent1>
    <a:accent2>
      <a:srgbClr val="54A021"/>
    </a:accent2>
    <a:accent3>
      <a:srgbClr val="E6B91E"/>
    </a:accent3>
    <a:accent4>
      <a:srgbClr val="E76618"/>
    </a:accent4>
    <a:accent5>
      <a:srgbClr val="C42F1A"/>
    </a:accent5>
    <a:accent6>
      <a:srgbClr val="918655"/>
    </a:accent6>
    <a:hlink>
      <a:srgbClr val="99CA3C"/>
    </a:hlink>
    <a:folHlink>
      <a:srgbClr val="B9D181"/>
    </a:folHlink>
  </a:clrScheme>
</a:themeOverride>
</file>

<file path=ppt/theme/themeOverride24.xml><?xml version="1.0" encoding="utf-8"?>
<a:themeOverride xmlns:a="http://schemas.openxmlformats.org/drawingml/2006/main">
  <a:clrScheme name="Facet">
    <a:dk1>
      <a:sysClr val="windowText" lastClr="000000"/>
    </a:dk1>
    <a:lt1>
      <a:sysClr val="window" lastClr="FFFFFF"/>
    </a:lt1>
    <a:dk2>
      <a:srgbClr val="2C3C43"/>
    </a:dk2>
    <a:lt2>
      <a:srgbClr val="EBEBEB"/>
    </a:lt2>
    <a:accent1>
      <a:srgbClr val="90C226"/>
    </a:accent1>
    <a:accent2>
      <a:srgbClr val="54A021"/>
    </a:accent2>
    <a:accent3>
      <a:srgbClr val="E6B91E"/>
    </a:accent3>
    <a:accent4>
      <a:srgbClr val="E76618"/>
    </a:accent4>
    <a:accent5>
      <a:srgbClr val="C42F1A"/>
    </a:accent5>
    <a:accent6>
      <a:srgbClr val="918655"/>
    </a:accent6>
    <a:hlink>
      <a:srgbClr val="99CA3C"/>
    </a:hlink>
    <a:folHlink>
      <a:srgbClr val="B9D181"/>
    </a:folHlink>
  </a:clrScheme>
</a:themeOverride>
</file>

<file path=ppt/theme/themeOverride25.xml><?xml version="1.0" encoding="utf-8"?>
<a:themeOverride xmlns:a="http://schemas.openxmlformats.org/drawingml/2006/main">
  <a:clrScheme name="Facet">
    <a:dk1>
      <a:sysClr val="windowText" lastClr="000000"/>
    </a:dk1>
    <a:lt1>
      <a:sysClr val="window" lastClr="FFFFFF"/>
    </a:lt1>
    <a:dk2>
      <a:srgbClr val="2C3C43"/>
    </a:dk2>
    <a:lt2>
      <a:srgbClr val="EBEBEB"/>
    </a:lt2>
    <a:accent1>
      <a:srgbClr val="90C226"/>
    </a:accent1>
    <a:accent2>
      <a:srgbClr val="54A021"/>
    </a:accent2>
    <a:accent3>
      <a:srgbClr val="E6B91E"/>
    </a:accent3>
    <a:accent4>
      <a:srgbClr val="E76618"/>
    </a:accent4>
    <a:accent5>
      <a:srgbClr val="C42F1A"/>
    </a:accent5>
    <a:accent6>
      <a:srgbClr val="918655"/>
    </a:accent6>
    <a:hlink>
      <a:srgbClr val="99CA3C"/>
    </a:hlink>
    <a:folHlink>
      <a:srgbClr val="B9D181"/>
    </a:folHlink>
  </a:clrScheme>
</a:themeOverride>
</file>

<file path=ppt/theme/themeOverride3.xml><?xml version="1.0" encoding="utf-8"?>
<a:themeOverride xmlns:a="http://schemas.openxmlformats.org/drawingml/2006/main">
  <a:clrScheme name="Facet">
    <a:dk1>
      <a:sysClr val="windowText" lastClr="000000"/>
    </a:dk1>
    <a:lt1>
      <a:sysClr val="window" lastClr="FFFFFF"/>
    </a:lt1>
    <a:dk2>
      <a:srgbClr val="2C3C43"/>
    </a:dk2>
    <a:lt2>
      <a:srgbClr val="EBEBEB"/>
    </a:lt2>
    <a:accent1>
      <a:srgbClr val="90C226"/>
    </a:accent1>
    <a:accent2>
      <a:srgbClr val="54A021"/>
    </a:accent2>
    <a:accent3>
      <a:srgbClr val="E6B91E"/>
    </a:accent3>
    <a:accent4>
      <a:srgbClr val="E76618"/>
    </a:accent4>
    <a:accent5>
      <a:srgbClr val="C42F1A"/>
    </a:accent5>
    <a:accent6>
      <a:srgbClr val="918655"/>
    </a:accent6>
    <a:hlink>
      <a:srgbClr val="99CA3C"/>
    </a:hlink>
    <a:folHlink>
      <a:srgbClr val="B9D181"/>
    </a:folHlink>
  </a:clrScheme>
</a:themeOverride>
</file>

<file path=ppt/theme/themeOverride4.xml><?xml version="1.0" encoding="utf-8"?>
<a:themeOverride xmlns:a="http://schemas.openxmlformats.org/drawingml/2006/main">
  <a:clrScheme name="Facet">
    <a:dk1>
      <a:sysClr val="windowText" lastClr="000000"/>
    </a:dk1>
    <a:lt1>
      <a:sysClr val="window" lastClr="FFFFFF"/>
    </a:lt1>
    <a:dk2>
      <a:srgbClr val="2C3C43"/>
    </a:dk2>
    <a:lt2>
      <a:srgbClr val="EBEBEB"/>
    </a:lt2>
    <a:accent1>
      <a:srgbClr val="90C226"/>
    </a:accent1>
    <a:accent2>
      <a:srgbClr val="54A021"/>
    </a:accent2>
    <a:accent3>
      <a:srgbClr val="E6B91E"/>
    </a:accent3>
    <a:accent4>
      <a:srgbClr val="E76618"/>
    </a:accent4>
    <a:accent5>
      <a:srgbClr val="C42F1A"/>
    </a:accent5>
    <a:accent6>
      <a:srgbClr val="918655"/>
    </a:accent6>
    <a:hlink>
      <a:srgbClr val="99CA3C"/>
    </a:hlink>
    <a:folHlink>
      <a:srgbClr val="B9D181"/>
    </a:folHlink>
  </a:clrScheme>
</a:themeOverride>
</file>

<file path=ppt/theme/themeOverride5.xml><?xml version="1.0" encoding="utf-8"?>
<a:themeOverride xmlns:a="http://schemas.openxmlformats.org/drawingml/2006/main">
  <a:clrScheme name="Facet">
    <a:dk1>
      <a:sysClr val="windowText" lastClr="000000"/>
    </a:dk1>
    <a:lt1>
      <a:sysClr val="window" lastClr="FFFFFF"/>
    </a:lt1>
    <a:dk2>
      <a:srgbClr val="2C3C43"/>
    </a:dk2>
    <a:lt2>
      <a:srgbClr val="EBEBEB"/>
    </a:lt2>
    <a:accent1>
      <a:srgbClr val="90C226"/>
    </a:accent1>
    <a:accent2>
      <a:srgbClr val="54A021"/>
    </a:accent2>
    <a:accent3>
      <a:srgbClr val="E6B91E"/>
    </a:accent3>
    <a:accent4>
      <a:srgbClr val="E76618"/>
    </a:accent4>
    <a:accent5>
      <a:srgbClr val="C42F1A"/>
    </a:accent5>
    <a:accent6>
      <a:srgbClr val="918655"/>
    </a:accent6>
    <a:hlink>
      <a:srgbClr val="99CA3C"/>
    </a:hlink>
    <a:folHlink>
      <a:srgbClr val="B9D181"/>
    </a:folHlink>
  </a:clrScheme>
</a:themeOverride>
</file>

<file path=ppt/theme/themeOverride6.xml><?xml version="1.0" encoding="utf-8"?>
<a:themeOverride xmlns:a="http://schemas.openxmlformats.org/drawingml/2006/main">
  <a:clrScheme name="Facet">
    <a:dk1>
      <a:sysClr val="windowText" lastClr="000000"/>
    </a:dk1>
    <a:lt1>
      <a:sysClr val="window" lastClr="FFFFFF"/>
    </a:lt1>
    <a:dk2>
      <a:srgbClr val="2C3C43"/>
    </a:dk2>
    <a:lt2>
      <a:srgbClr val="EBEBEB"/>
    </a:lt2>
    <a:accent1>
      <a:srgbClr val="90C226"/>
    </a:accent1>
    <a:accent2>
      <a:srgbClr val="54A021"/>
    </a:accent2>
    <a:accent3>
      <a:srgbClr val="E6B91E"/>
    </a:accent3>
    <a:accent4>
      <a:srgbClr val="E76618"/>
    </a:accent4>
    <a:accent5>
      <a:srgbClr val="C42F1A"/>
    </a:accent5>
    <a:accent6>
      <a:srgbClr val="918655"/>
    </a:accent6>
    <a:hlink>
      <a:srgbClr val="99CA3C"/>
    </a:hlink>
    <a:folHlink>
      <a:srgbClr val="B9D181"/>
    </a:folHlink>
  </a:clrScheme>
</a:themeOverride>
</file>

<file path=ppt/theme/themeOverride7.xml><?xml version="1.0" encoding="utf-8"?>
<a:themeOverride xmlns:a="http://schemas.openxmlformats.org/drawingml/2006/main">
  <a:clrScheme name="Facet">
    <a:dk1>
      <a:sysClr val="windowText" lastClr="000000"/>
    </a:dk1>
    <a:lt1>
      <a:sysClr val="window" lastClr="FFFFFF"/>
    </a:lt1>
    <a:dk2>
      <a:srgbClr val="2C3C43"/>
    </a:dk2>
    <a:lt2>
      <a:srgbClr val="EBEBEB"/>
    </a:lt2>
    <a:accent1>
      <a:srgbClr val="90C226"/>
    </a:accent1>
    <a:accent2>
      <a:srgbClr val="54A021"/>
    </a:accent2>
    <a:accent3>
      <a:srgbClr val="E6B91E"/>
    </a:accent3>
    <a:accent4>
      <a:srgbClr val="E76618"/>
    </a:accent4>
    <a:accent5>
      <a:srgbClr val="C42F1A"/>
    </a:accent5>
    <a:accent6>
      <a:srgbClr val="918655"/>
    </a:accent6>
    <a:hlink>
      <a:srgbClr val="99CA3C"/>
    </a:hlink>
    <a:folHlink>
      <a:srgbClr val="B9D181"/>
    </a:folHlink>
  </a:clrScheme>
</a:themeOverride>
</file>

<file path=ppt/theme/themeOverride8.xml><?xml version="1.0" encoding="utf-8"?>
<a:themeOverride xmlns:a="http://schemas.openxmlformats.org/drawingml/2006/main">
  <a:clrScheme name="Facet">
    <a:dk1>
      <a:sysClr val="windowText" lastClr="000000"/>
    </a:dk1>
    <a:lt1>
      <a:sysClr val="window" lastClr="FFFFFF"/>
    </a:lt1>
    <a:dk2>
      <a:srgbClr val="2C3C43"/>
    </a:dk2>
    <a:lt2>
      <a:srgbClr val="EBEBEB"/>
    </a:lt2>
    <a:accent1>
      <a:srgbClr val="90C226"/>
    </a:accent1>
    <a:accent2>
      <a:srgbClr val="54A021"/>
    </a:accent2>
    <a:accent3>
      <a:srgbClr val="E6B91E"/>
    </a:accent3>
    <a:accent4>
      <a:srgbClr val="E76618"/>
    </a:accent4>
    <a:accent5>
      <a:srgbClr val="C42F1A"/>
    </a:accent5>
    <a:accent6>
      <a:srgbClr val="918655"/>
    </a:accent6>
    <a:hlink>
      <a:srgbClr val="99CA3C"/>
    </a:hlink>
    <a:folHlink>
      <a:srgbClr val="B9D181"/>
    </a:folHlink>
  </a:clrScheme>
</a:themeOverride>
</file>

<file path=ppt/theme/themeOverride9.xml><?xml version="1.0" encoding="utf-8"?>
<a:themeOverride xmlns:a="http://schemas.openxmlformats.org/drawingml/2006/main">
  <a:clrScheme name="Facet">
    <a:dk1>
      <a:sysClr val="windowText" lastClr="000000"/>
    </a:dk1>
    <a:lt1>
      <a:sysClr val="window" lastClr="FFFFFF"/>
    </a:lt1>
    <a:dk2>
      <a:srgbClr val="2C3C43"/>
    </a:dk2>
    <a:lt2>
      <a:srgbClr val="EBEBEB"/>
    </a:lt2>
    <a:accent1>
      <a:srgbClr val="90C226"/>
    </a:accent1>
    <a:accent2>
      <a:srgbClr val="54A021"/>
    </a:accent2>
    <a:accent3>
      <a:srgbClr val="E6B91E"/>
    </a:accent3>
    <a:accent4>
      <a:srgbClr val="E76618"/>
    </a:accent4>
    <a:accent5>
      <a:srgbClr val="C42F1A"/>
    </a:accent5>
    <a:accent6>
      <a:srgbClr val="918655"/>
    </a:accent6>
    <a:hlink>
      <a:srgbClr val="99CA3C"/>
    </a:hlink>
    <a:folHlink>
      <a:srgbClr val="B9D18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2734</TotalTime>
  <Words>2072</Words>
  <Application>Microsoft Office PowerPoint</Application>
  <PresentationFormat>Szélesvásznú</PresentationFormat>
  <Paragraphs>237</Paragraphs>
  <Slides>37</Slides>
  <Notes>28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37</vt:i4>
      </vt:variant>
    </vt:vector>
  </HeadingPairs>
  <TitlesOfParts>
    <vt:vector size="44" baseType="lpstr">
      <vt:lpstr>Arial</vt:lpstr>
      <vt:lpstr>Calibri</vt:lpstr>
      <vt:lpstr>Cambria</vt:lpstr>
      <vt:lpstr>Trebuchet MS</vt:lpstr>
      <vt:lpstr>Wingdings</vt:lpstr>
      <vt:lpstr>Wingdings 3</vt:lpstr>
      <vt:lpstr>Fazetta</vt:lpstr>
      <vt:lpstr>Tájékoztató a Nemzeti Együttműködési Alap  2021. évi pályázati kiírásairól  </vt:lpstr>
      <vt:lpstr>A 2020. októberében az alábbi pályázatok benyújtására lesz lehetősége a civil szervezeteknek:</vt:lpstr>
      <vt:lpstr>ÖSSZEVONT PÁLYÁZATI KIÍRÁS</vt:lpstr>
      <vt:lpstr>ÖSSZEVONT PÁLYÁZATI KIÍRÁS</vt:lpstr>
      <vt:lpstr>ÖSSZEVONT PÁLYÁZATI KIÍRÁS NEA-21-O-M</vt:lpstr>
      <vt:lpstr>ÖSSZEVONT PÁLYÁZATI KIÍRÁS NEA-21-O-V</vt:lpstr>
      <vt:lpstr>NEA egyszerűsített támogatás</vt:lpstr>
      <vt:lpstr>NEA egyszerűsített támogatás</vt:lpstr>
      <vt:lpstr>Pályázati kiírások elérhetősége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>Oriana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Tájékoztató az EPER pályázati folyamatáról  2019.02.12-13.</dc:title>
  <dc:creator>Elemér Furka</dc:creator>
  <cp:lastModifiedBy>Kecskeméti Edit</cp:lastModifiedBy>
  <cp:revision>153</cp:revision>
  <dcterms:created xsi:type="dcterms:W3CDTF">2019-02-11T16:22:04Z</dcterms:created>
  <dcterms:modified xsi:type="dcterms:W3CDTF">2020-09-20T14:20:40Z</dcterms:modified>
</cp:coreProperties>
</file>